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29" autoAdjust="0"/>
  </p:normalViewPr>
  <p:slideViewPr>
    <p:cSldViewPr>
      <p:cViewPr>
        <p:scale>
          <a:sx n="103" d="100"/>
          <a:sy n="103" d="100"/>
        </p:scale>
        <p:origin x="-18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41709-9CAA-46A2-B9DB-956D1452EA6B}" type="datetimeFigureOut">
              <a:rPr lang="en-AU" smtClean="0"/>
              <a:t>30/04/2018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301B4-1E95-486F-A794-620C500A5E54}" type="slidenum">
              <a:rPr lang="en-AU" smtClean="0"/>
              <a:t>‹#›</a:t>
            </a:fld>
            <a:endParaRPr lang="en-AU"/>
          </a:p>
        </p:txBody>
      </p:sp>
    </p:spTree>
    <p:extLst>
      <p:ext uri="{BB962C8B-B14F-4D97-AF65-F5344CB8AC3E}">
        <p14:creationId xmlns:p14="http://schemas.microsoft.com/office/powerpoint/2010/main" val="403660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2EA134AD-4D6A-49B0-814D-2C95D6DD1B64}" type="slidenum">
              <a:rPr kumimoji="0" lang="en-US" altLang="en-US">
                <a:latin typeface="Tahoma" pitchFamily="34" charset="0"/>
              </a:rPr>
              <a:pPr algn="r" eaLnBrk="1" hangingPunct="1">
                <a:spcBef>
                  <a:spcPct val="0"/>
                </a:spcBef>
              </a:pPr>
              <a:t>2</a:t>
            </a:fld>
            <a:endParaRPr kumimoji="0" lang="en-US" altLang="en-US">
              <a:latin typeface="Tahoma"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962CDB55-5843-49C8-AAB2-4E936EE750E6}" type="slidenum">
              <a:rPr kumimoji="0" lang="en-US" altLang="en-US">
                <a:latin typeface="Tahoma" pitchFamily="34" charset="0"/>
              </a:rPr>
              <a:pPr algn="r" eaLnBrk="1" hangingPunct="1">
                <a:spcBef>
                  <a:spcPct val="0"/>
                </a:spcBef>
              </a:pPr>
              <a:t>11</a:t>
            </a:fld>
            <a:endParaRPr kumimoji="0" lang="en-US" altLang="en-US">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latin typeface="Arial" pitchFamily="34" charset="0"/>
              </a:rPr>
              <a:t>(Use Table ? provided with the Toolkit to fill in this slide).</a:t>
            </a:r>
          </a:p>
          <a:p>
            <a:pPr eaLnBrk="1" hangingPunct="1"/>
            <a:endParaRPr lang="en-US" altLang="en-US" smtClean="0">
              <a:latin typeface="Arial" pitchFamily="34" charset="0"/>
            </a:endParaRPr>
          </a:p>
          <a:p>
            <a:pPr eaLnBrk="1" hangingPunct="1"/>
            <a:r>
              <a:rPr lang="en-US" altLang="en-US" smtClean="0">
                <a:latin typeface="Arial" pitchFamily="34" charset="0"/>
              </a:rPr>
              <a:t>A household in said to be in ‘housing stress’ when it is paying more than 30% of gross household income on rental or mortgage costs. In [insert] LGA there were [total number] of renting household in housing stress at the time of the 2011 Census. The greatest need in the LGA is among [insert] renters [calculate the % out of 100%, e.g. if 80 out 100 are very low income households, this is 80% of the total number of renters in housing stress], as shown in the slide. The LGA is ranked [insert] out of 152 LGAs in NSW in terms of the total number of very low, low and moderate income private renters in housing stress.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7B2A4C0B-B542-449D-B4AC-5697D4960B17}" type="slidenum">
              <a:rPr kumimoji="0" lang="en-US" altLang="en-US">
                <a:latin typeface="Tahoma" pitchFamily="34" charset="0"/>
              </a:rPr>
              <a:pPr algn="r" eaLnBrk="1" hangingPunct="1">
                <a:spcBef>
                  <a:spcPct val="0"/>
                </a:spcBef>
              </a:pPr>
              <a:t>12</a:t>
            </a:fld>
            <a:endParaRPr kumimoji="0" lang="en-US" altLang="en-US">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Arial" pitchFamily="34" charset="0"/>
              </a:rPr>
              <a:t>[Insert relevant map/s from the Toolkit to show where your area is located with respect to need].</a:t>
            </a:r>
          </a:p>
          <a:p>
            <a:pPr eaLnBrk="1" hangingPunct="1"/>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7440A9E6-364B-4A4A-B799-E53926AC8354}" type="slidenum">
              <a:rPr kumimoji="0" lang="en-US" altLang="en-US">
                <a:latin typeface="Tahoma" pitchFamily="34" charset="0"/>
              </a:rPr>
              <a:pPr algn="r" eaLnBrk="1" hangingPunct="1">
                <a:spcBef>
                  <a:spcPct val="0"/>
                </a:spcBef>
              </a:pPr>
              <a:t>13</a:t>
            </a:fld>
            <a:endParaRPr kumimoji="0" lang="en-US" altLang="en-US">
              <a:latin typeface="Tahoma" pitchFamily="34" charset="0"/>
            </a:endParaRPr>
          </a:p>
        </p:txBody>
      </p:sp>
      <p:sp>
        <p:nvSpPr>
          <p:cNvPr id="5120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p:txBody>
          <a:bodyPr/>
          <a:lstStyle/>
          <a:p>
            <a:pPr eaLnBrk="1" hangingPunct="1">
              <a:defRPr/>
            </a:pPr>
            <a:r>
              <a:rPr lang="en-US" altLang="en-US" dirty="0" smtClean="0">
                <a:latin typeface="Arial" panose="020B0604020202020204" pitchFamily="34" charset="0"/>
              </a:rPr>
              <a:t>[Use Table ? provided with the Toolkit to fill in this slide].</a:t>
            </a:r>
          </a:p>
          <a:p>
            <a:pPr eaLnBrk="1" hangingPunct="1">
              <a:defRPr/>
            </a:pPr>
            <a:endParaRPr lang="en-AU" altLang="en-US" dirty="0" smtClean="0">
              <a:solidFill>
                <a:schemeClr val="accent3">
                  <a:lumMod val="50000"/>
                </a:schemeClr>
              </a:solidFill>
            </a:endParaRPr>
          </a:p>
          <a:p>
            <a:pPr eaLnBrk="1" hangingPunct="1">
              <a:defRPr/>
            </a:pPr>
            <a:r>
              <a:rPr lang="en-AU" altLang="en-US" dirty="0" smtClean="0">
                <a:solidFill>
                  <a:schemeClr val="accent3">
                    <a:lumMod val="50000"/>
                  </a:schemeClr>
                </a:solidFill>
              </a:rPr>
              <a:t>Housing stress is a major issue among the key target groups for affordable housing in [insert area]. [Describe the data on the slide with regard to the % each target groups in housing stress]. The Federation of Community Housing Toolkit has developed a ranking index of comparative housing stress across NSW LGAs by combining a number of measures, that is, the total number of renters in housing stress, % of the target group in housing (rental) stress, and % of all households in housing (rental) stress. On this index, [insert] LGA ranked [insert] out of 152 LGAs in NSW at the time of the 2011 Census.</a:t>
            </a:r>
          </a:p>
          <a:p>
            <a:pPr eaLnBrk="1" hangingPunct="1">
              <a:defRPr/>
            </a:pPr>
            <a:endParaRPr lang="en-US" altLang="en-US" dirty="0"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BF8E95B9-4C23-4B79-8323-1A7BA64E05C2}" type="slidenum">
              <a:rPr kumimoji="0" lang="en-US" altLang="en-US">
                <a:latin typeface="Tahoma" pitchFamily="34" charset="0"/>
              </a:rPr>
              <a:pPr algn="r" eaLnBrk="1" hangingPunct="1">
                <a:spcBef>
                  <a:spcPct val="0"/>
                </a:spcBef>
              </a:pPr>
              <a:t>14</a:t>
            </a:fld>
            <a:endParaRPr kumimoji="0" lang="en-US" altLang="en-US">
              <a:latin typeface="Tahoma" pitchFamily="34" charset="0"/>
            </a:endParaRPr>
          </a:p>
        </p:txBody>
      </p:sp>
      <p:sp>
        <p:nvSpPr>
          <p:cNvPr id="52227"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p:txBody>
          <a:bodyPr/>
          <a:lstStyle/>
          <a:p>
            <a:pPr eaLnBrk="1" hangingPunct="1">
              <a:defRPr/>
            </a:pPr>
            <a:r>
              <a:rPr lang="en-AU" altLang="en-US" dirty="0" smtClean="0">
                <a:solidFill>
                  <a:schemeClr val="accent3">
                    <a:lumMod val="50000"/>
                  </a:schemeClr>
                </a:solidFill>
              </a:rPr>
              <a:t>The need for greater housing diversity is also an issue in [insert] LGA. [Describe the data on the slide, using the tables in the Toolkit complete the slide inserts]. As well as affordability, providing for greater housing diversity will be a challenge in [insert] LGA in the future. </a:t>
            </a:r>
          </a:p>
          <a:p>
            <a:pPr eaLnBrk="1" hangingPunct="1">
              <a:defRPr/>
            </a:pPr>
            <a:endParaRPr lang="en-AU" altLang="en-US" dirty="0" smtClean="0">
              <a:solidFill>
                <a:schemeClr val="accent3">
                  <a:lumMod val="50000"/>
                </a:schemeClr>
              </a:solidFill>
            </a:endParaRPr>
          </a:p>
          <a:p>
            <a:pPr eaLnBrk="1" hangingPunct="1">
              <a:defRPr/>
            </a:pPr>
            <a:endParaRPr lang="en-US" altLang="en-US" dirty="0"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29E029D1-9D71-4CD3-85A6-577417CDDA0B}" type="slidenum">
              <a:rPr kumimoji="0" lang="en-US" altLang="en-US">
                <a:latin typeface="Tahoma" pitchFamily="34" charset="0"/>
              </a:rPr>
              <a:pPr algn="r" eaLnBrk="1" hangingPunct="1">
                <a:spcBef>
                  <a:spcPct val="0"/>
                </a:spcBef>
              </a:pPr>
              <a:t>15</a:t>
            </a:fld>
            <a:endParaRPr kumimoji="0" lang="en-US" altLang="en-US">
              <a:latin typeface="Tahom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latin typeface="Arial" pitchFamily="34" charset="0"/>
              </a:rPr>
              <a:t>Insert other relevant information from data that you have, your own waiting list, or your experiences or research in the local housing market.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9DD0A5DB-E5B6-4D3E-8E4B-E47AF0E452E7}" type="slidenum">
              <a:rPr kumimoji="0" lang="en-US" altLang="en-US">
                <a:latin typeface="Tahoma" pitchFamily="34" charset="0"/>
              </a:rPr>
              <a:pPr algn="r" eaLnBrk="1" hangingPunct="1">
                <a:spcBef>
                  <a:spcPct val="0"/>
                </a:spcBef>
              </a:pPr>
              <a:t>16</a:t>
            </a:fld>
            <a:endParaRPr kumimoji="0" lang="en-US" altLang="en-US">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latin typeface="Arial" pitchFamily="34" charset="0"/>
              </a:rPr>
              <a:t> There are a number of common myths about ‘affordable housing’. Although may often hear these, the evidence does not generally support these myths. Let’s have a look at some of the most common.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4DDE0912-9DD4-4136-9D91-ED2D72C4FF82}" type="slidenum">
              <a:rPr kumimoji="0" lang="en-US" altLang="en-US">
                <a:latin typeface="Tahoma" pitchFamily="34" charset="0"/>
              </a:rPr>
              <a:pPr algn="r" eaLnBrk="1" hangingPunct="1">
                <a:spcBef>
                  <a:spcPct val="0"/>
                </a:spcBef>
              </a:pPr>
              <a:t>17</a:t>
            </a:fld>
            <a:endParaRPr kumimoji="0" lang="en-US" altLang="en-US">
              <a:latin typeface="Tahoma"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latin typeface="Arial" pitchFamily="34" charset="0"/>
              </a:rPr>
              <a:t>Households on very low incomes (one of the main target groups for community housing) come from diverse backgrounds, ages, types of families and employment profiles. They are people who already live in your community, or who would have lived there if they were not priced out of the local housing market. This includes a family where one person is working as a full-time aged care worker or cleaner who earns on average $720 per week, where their partner cares for their young children, to an aged pensioner couple on $654 per week, or a middle aged man on $262 per week. These families can only pay a maximum of $240 per week rent. The lone person on NewStart can only afford to pay $79 per week. Either way, there are very few areas in NSW where such rents are available, and almost nowhere in Greater Sydney.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B54F1A66-DC6B-47B0-BEB7-2DD3CE95C9F6}" type="slidenum">
              <a:rPr kumimoji="0" lang="en-US" altLang="en-US">
                <a:latin typeface="Tahoma" pitchFamily="34" charset="0"/>
              </a:rPr>
              <a:pPr algn="r" eaLnBrk="1" hangingPunct="1">
                <a:spcBef>
                  <a:spcPct val="0"/>
                </a:spcBef>
              </a:pPr>
              <a:t>18</a:t>
            </a:fld>
            <a:endParaRPr kumimoji="0" lang="en-US" altLang="en-US">
              <a:latin typeface="Tahoma"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latin typeface="Arial" pitchFamily="34" charset="0"/>
              </a:rPr>
              <a:t>[These are some case studies from the Toolkit – or you can use your own case studies that may be more relevant to your area or target groups].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239ED244-DD1C-47A9-AC50-7CC6F790A1EB}" type="slidenum">
              <a:rPr kumimoji="0" lang="en-US" altLang="en-US">
                <a:latin typeface="Tahoma" pitchFamily="34" charset="0"/>
              </a:rPr>
              <a:pPr algn="r" eaLnBrk="1" hangingPunct="1">
                <a:spcBef>
                  <a:spcPct val="0"/>
                </a:spcBef>
              </a:pPr>
              <a:t>19</a:t>
            </a:fld>
            <a:endParaRPr kumimoji="0" lang="en-US" altLang="en-US">
              <a:latin typeface="Tahoma"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latin typeface="Arial" pitchFamily="34" charset="0"/>
              </a:rPr>
              <a:t>[These are some case studies from the Toolkit – or you can use your own case studies that may be more relevant to your area or target groups].</a:t>
            </a:r>
          </a:p>
          <a:p>
            <a:pPr eaLnBrk="1" hangingPunct="1"/>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ABA8BBE5-4154-441E-BAFD-7FF911915384}" type="slidenum">
              <a:rPr kumimoji="0" lang="en-US" altLang="en-US">
                <a:latin typeface="Tahoma" pitchFamily="34" charset="0"/>
              </a:rPr>
              <a:pPr algn="r" eaLnBrk="1" hangingPunct="1">
                <a:spcBef>
                  <a:spcPct val="0"/>
                </a:spcBef>
              </a:pPr>
              <a:t>22</a:t>
            </a:fld>
            <a:endParaRPr kumimoji="0" lang="en-US" altLang="en-US">
              <a:latin typeface="Tahoma"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latin typeface="Arial" pitchFamily="34" charset="0"/>
              </a:rPr>
              <a:t>[These are some case studies from the Toolkit – or you can use your own case studies that may be more relevant to your area, target groups or developments].</a:t>
            </a:r>
          </a:p>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494D0AC0-28D2-4852-B181-4A843F1FF08D}" type="slidenum">
              <a:rPr kumimoji="0" lang="en-US" altLang="en-US">
                <a:latin typeface="Tahoma" pitchFamily="34" charset="0"/>
              </a:rPr>
              <a:pPr algn="r" eaLnBrk="1" hangingPunct="1">
                <a:spcBef>
                  <a:spcPct val="0"/>
                </a:spcBef>
              </a:pPr>
              <a:t>3</a:t>
            </a:fld>
            <a:endParaRPr kumimoji="0" lang="en-US" altLang="en-US">
              <a:latin typeface="Tahom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latin typeface="Arial" pitchFamily="34" charset="0"/>
              </a:rPr>
              <a:t>[This presentation can be used as a generic introduction to affordable housing, housing need, ‘myth busting’ and your organisation. The last slides in the presentation can also be used if you are coming to your Council with an early development proposal (e.g. in a pre-DA meeting) or to request that your council provide land for a partnership development, etc]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6B7F660E-51DB-47FA-86D8-3E84BAB1BD2D}" type="slidenum">
              <a:rPr kumimoji="0" lang="en-US" altLang="en-US">
                <a:latin typeface="Tahoma" pitchFamily="34" charset="0"/>
              </a:rPr>
              <a:pPr algn="r" eaLnBrk="1" hangingPunct="1">
                <a:spcBef>
                  <a:spcPct val="0"/>
                </a:spcBef>
              </a:pPr>
              <a:t>23</a:t>
            </a:fld>
            <a:endParaRPr kumimoji="0" lang="en-US" altLang="en-US">
              <a:latin typeface="Tahoma"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latin typeface="Arial" pitchFamily="34" charset="0"/>
              </a:rPr>
              <a:t>[These are some case studies from the Toolkit – or you can use your own case studies that may be more relevant to your area, target groups or developments].</a:t>
            </a:r>
          </a:p>
          <a:p>
            <a:pPr eaLnBrk="1" hangingPunct="1"/>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16449199-489B-4CAA-8601-990FCD2E05E7}" type="slidenum">
              <a:rPr kumimoji="0" lang="en-US" altLang="en-US">
                <a:latin typeface="Tahoma" pitchFamily="34" charset="0"/>
              </a:rPr>
              <a:pPr algn="r" eaLnBrk="1" hangingPunct="1">
                <a:spcBef>
                  <a:spcPct val="0"/>
                </a:spcBef>
              </a:pPr>
              <a:t>24</a:t>
            </a:fld>
            <a:endParaRPr kumimoji="0" lang="en-US" altLang="en-US">
              <a:latin typeface="Tahoma"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latin typeface="Arial" pitchFamily="34" charset="0"/>
              </a:rPr>
              <a:t>[These are some case studies from the Toolkit – or you can use your own case studies that may be more relevant to your area, target groups or developments].</a:t>
            </a:r>
          </a:p>
          <a:p>
            <a:pPr eaLnBrk="1" hangingPunct="1"/>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8D61E33C-5C36-46B8-AED4-BEA56B36E6A8}" type="slidenum">
              <a:rPr kumimoji="0" lang="en-US" altLang="en-US">
                <a:latin typeface="Tahoma" pitchFamily="34" charset="0"/>
              </a:rPr>
              <a:pPr algn="r" eaLnBrk="1" hangingPunct="1">
                <a:spcBef>
                  <a:spcPct val="0"/>
                </a:spcBef>
              </a:pPr>
              <a:t>25</a:t>
            </a:fld>
            <a:endParaRPr kumimoji="0" lang="en-US" altLang="en-US">
              <a:latin typeface="Tahoma"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0AECD92E-AB18-4A5F-9B98-D781E937E5B0}" type="slidenum">
              <a:rPr kumimoji="0" lang="en-US" altLang="en-US">
                <a:latin typeface="Tahoma" pitchFamily="34" charset="0"/>
              </a:rPr>
              <a:pPr algn="r" eaLnBrk="1" hangingPunct="1">
                <a:spcBef>
                  <a:spcPct val="0"/>
                </a:spcBef>
              </a:pPr>
              <a:t>26</a:t>
            </a:fld>
            <a:endParaRPr kumimoji="0" lang="en-US" altLang="en-US">
              <a:latin typeface="Tahoma" pitchFamily="34" charset="0"/>
            </a:endParaRPr>
          </a:p>
        </p:txBody>
      </p:sp>
      <p:sp>
        <p:nvSpPr>
          <p:cNvPr id="62467"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pPr>
              <a:defRPr/>
            </a:pPr>
            <a:r>
              <a:rPr lang="en-AU" dirty="0" smtClean="0">
                <a:solidFill>
                  <a:schemeClr val="accent3">
                    <a:lumMod val="50000"/>
                  </a:schemeClr>
                </a:solidFill>
              </a:rPr>
              <a:t>There is no evidence that including affordable housing in a development or within a precinct will reduce property values, and good evidence of increasing property values when affordable housing is included in redevelopment sites. Factors that are more important in relevant research include good quality design of dwellings, including tenure blindness in mixed tenure developments (making sure that you can’t tell the difference from the outside of a building which is the private and which the affordable housing, and making sure they are of the same high standard of finish and have equal access to open space and public domain); making sure that the new development ‘knits with’ the surrounding urban area, and that attention is paid to providing high quality shared open space and public domain improvements; and that there is timely maintenance the exterior of building and public areas, and proactive management.</a:t>
            </a:r>
            <a:endParaRPr lang="en-US" altLang="en-US" dirty="0"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AU" altLang="en-US" smtClean="0">
                <a:latin typeface="Arial" pitchFamily="34" charset="0"/>
              </a:rPr>
              <a:t/>
            </a:r>
            <a:br>
              <a:rPr lang="en-AU" altLang="en-US" smtClean="0">
                <a:latin typeface="Arial" pitchFamily="34" charset="0"/>
              </a:rPr>
            </a:br>
            <a:r>
              <a:rPr lang="en-AU" altLang="en-US" smtClean="0">
                <a:latin typeface="Arial" pitchFamily="34" charset="0"/>
              </a:rPr>
              <a:t>Davison, et al. 2013. Understanding and addressing community opposition to affordable housing development, AHURI (https://www.ahuri.edu.au/research/final-reports/211).</a:t>
            </a:r>
          </a:p>
        </p:txBody>
      </p:sp>
      <p:sp>
        <p:nvSpPr>
          <p:cNvPr id="63492" name="Slide Number Placeholder 3"/>
          <p:cNvSpPr>
            <a:spLocks noGrp="1"/>
          </p:cNvSpPr>
          <p:nvPr>
            <p:ph type="sldNum" sz="quarter" idx="5"/>
          </p:nvPr>
        </p:nvSpPr>
        <p:spPr>
          <a:noFill/>
        </p:spPr>
        <p:txBody>
          <a:bodyPr/>
          <a:lstStyle>
            <a:lvl1pPr>
              <a:spcBef>
                <a:spcPct val="30000"/>
              </a:spcBef>
              <a:defRPr kumimoji="1" sz="1100">
                <a:solidFill>
                  <a:schemeClr val="tx1"/>
                </a:solidFill>
                <a:latin typeface="Arial" pitchFamily="34" charset="0"/>
              </a:defRPr>
            </a:lvl1pPr>
            <a:lvl2pPr marL="712658" indent="-274212">
              <a:spcBef>
                <a:spcPct val="30000"/>
              </a:spcBef>
              <a:defRPr kumimoji="1" sz="1100">
                <a:solidFill>
                  <a:schemeClr val="tx1"/>
                </a:solidFill>
                <a:latin typeface="Arial" pitchFamily="34" charset="0"/>
              </a:defRPr>
            </a:lvl2pPr>
            <a:lvl3pPr marL="1096848" indent="-218490">
              <a:spcBef>
                <a:spcPct val="30000"/>
              </a:spcBef>
              <a:defRPr kumimoji="1" sz="1100">
                <a:solidFill>
                  <a:schemeClr val="tx1"/>
                </a:solidFill>
                <a:latin typeface="Arial" pitchFamily="34" charset="0"/>
              </a:defRPr>
            </a:lvl3pPr>
            <a:lvl4pPr marL="1536760" indent="-218490">
              <a:spcBef>
                <a:spcPct val="30000"/>
              </a:spcBef>
              <a:defRPr kumimoji="1" sz="1100">
                <a:solidFill>
                  <a:schemeClr val="tx1"/>
                </a:solidFill>
                <a:latin typeface="Arial" pitchFamily="34" charset="0"/>
              </a:defRPr>
            </a:lvl4pPr>
            <a:lvl5pPr marL="1975206" indent="-218490">
              <a:spcBef>
                <a:spcPct val="30000"/>
              </a:spcBef>
              <a:defRPr kumimoji="1" sz="1100">
                <a:solidFill>
                  <a:schemeClr val="tx1"/>
                </a:solidFill>
                <a:latin typeface="Arial" pitchFamily="34" charset="0"/>
              </a:defRPr>
            </a:lvl5pPr>
            <a:lvl6pPr marL="2397522" indent="-218490" eaLnBrk="0" fontAlgn="base" hangingPunct="0">
              <a:spcBef>
                <a:spcPct val="30000"/>
              </a:spcBef>
              <a:spcAft>
                <a:spcPct val="0"/>
              </a:spcAft>
              <a:defRPr kumimoji="1" sz="1100">
                <a:solidFill>
                  <a:schemeClr val="tx1"/>
                </a:solidFill>
                <a:latin typeface="Arial" pitchFamily="34" charset="0"/>
              </a:defRPr>
            </a:lvl6pPr>
            <a:lvl7pPr marL="2819837" indent="-218490" eaLnBrk="0" fontAlgn="base" hangingPunct="0">
              <a:spcBef>
                <a:spcPct val="30000"/>
              </a:spcBef>
              <a:spcAft>
                <a:spcPct val="0"/>
              </a:spcAft>
              <a:defRPr kumimoji="1" sz="1100">
                <a:solidFill>
                  <a:schemeClr val="tx1"/>
                </a:solidFill>
                <a:latin typeface="Arial" pitchFamily="34" charset="0"/>
              </a:defRPr>
            </a:lvl7pPr>
            <a:lvl8pPr marL="3242153" indent="-218490" eaLnBrk="0" fontAlgn="base" hangingPunct="0">
              <a:spcBef>
                <a:spcPct val="30000"/>
              </a:spcBef>
              <a:spcAft>
                <a:spcPct val="0"/>
              </a:spcAft>
              <a:defRPr kumimoji="1" sz="1100">
                <a:solidFill>
                  <a:schemeClr val="tx1"/>
                </a:solidFill>
                <a:latin typeface="Arial" pitchFamily="34" charset="0"/>
              </a:defRPr>
            </a:lvl8pPr>
            <a:lvl9pPr marL="3664468" indent="-218490" eaLnBrk="0" fontAlgn="base" hangingPunct="0">
              <a:spcBef>
                <a:spcPct val="30000"/>
              </a:spcBef>
              <a:spcAft>
                <a:spcPct val="0"/>
              </a:spcAft>
              <a:defRPr kumimoji="1" sz="1100">
                <a:solidFill>
                  <a:schemeClr val="tx1"/>
                </a:solidFill>
                <a:latin typeface="Arial" pitchFamily="34" charset="0"/>
              </a:defRPr>
            </a:lvl9pPr>
          </a:lstStyle>
          <a:p>
            <a:pPr>
              <a:spcBef>
                <a:spcPct val="0"/>
              </a:spcBef>
            </a:pPr>
            <a:fld id="{AD46ED2E-5C29-4FF7-B299-B55A9D5A4270}" type="slidenum">
              <a:rPr kumimoji="0" lang="en-US" altLang="en-US"/>
              <a:pPr>
                <a:spcBef>
                  <a:spcPct val="0"/>
                </a:spcBef>
              </a:pPr>
              <a:t>27</a:t>
            </a:fld>
            <a:endParaRPr kumimoji="0"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latin typeface="Arial" pitchFamily="34" charset="0"/>
              </a:rPr>
              <a:t>Interestingly, just over one-third of developments under SEPP Affordable Rental Housing 2009 had received resident objections in a recent study for the Federation of Community Housing Associations, and most of these related to physical amenity (parking, privacy, acoustics, etc) or to physical character (e.g. the character test for boarding houses, bulk and scale, compatibility, etc. </a:t>
            </a:r>
          </a:p>
          <a:p>
            <a:endParaRPr lang="en-US" altLang="en-US" smtClean="0">
              <a:latin typeface="Arial" pitchFamily="34" charset="0"/>
            </a:endParaRPr>
          </a:p>
          <a:p>
            <a:r>
              <a:rPr lang="en-US" altLang="en-US" smtClean="0">
                <a:latin typeface="Arial" pitchFamily="34" charset="0"/>
              </a:rPr>
              <a:t>A few of these had objections related to ‘who was going to live’ in the development, but such fears were not found to provide reasonable planning grounds for such refusals (see JSA. 2017. </a:t>
            </a:r>
            <a:r>
              <a:rPr lang="en-US" altLang="en-US" i="1" smtClean="0">
                <a:solidFill>
                  <a:srgbClr val="FF0000"/>
                </a:solidFill>
                <a:latin typeface="Arial" pitchFamily="34" charset="0"/>
              </a:rPr>
              <a:t>Name of Report, </a:t>
            </a:r>
            <a:r>
              <a:rPr lang="en-US" altLang="en-US" smtClean="0">
                <a:latin typeface="Arial" pitchFamily="34" charset="0"/>
              </a:rPr>
              <a:t>Federation of Housing Associations). [See links to Land and Environment Court cases in the Toolkit]. </a:t>
            </a:r>
          </a:p>
        </p:txBody>
      </p:sp>
      <p:sp>
        <p:nvSpPr>
          <p:cNvPr id="64516" name="Slide Number Placeholder 3"/>
          <p:cNvSpPr>
            <a:spLocks noGrp="1"/>
          </p:cNvSpPr>
          <p:nvPr>
            <p:ph type="sldNum" sz="quarter" idx="5"/>
          </p:nvPr>
        </p:nvSpPr>
        <p:spPr>
          <a:noFill/>
        </p:spPr>
        <p:txBody>
          <a:bodyPr/>
          <a:lstStyle>
            <a:lvl1pPr>
              <a:spcBef>
                <a:spcPct val="30000"/>
              </a:spcBef>
              <a:defRPr kumimoji="1" sz="1100">
                <a:solidFill>
                  <a:schemeClr val="tx1"/>
                </a:solidFill>
                <a:latin typeface="Arial" pitchFamily="34" charset="0"/>
              </a:defRPr>
            </a:lvl1pPr>
            <a:lvl2pPr marL="712658" indent="-274212">
              <a:spcBef>
                <a:spcPct val="30000"/>
              </a:spcBef>
              <a:defRPr kumimoji="1" sz="1100">
                <a:solidFill>
                  <a:schemeClr val="tx1"/>
                </a:solidFill>
                <a:latin typeface="Arial" pitchFamily="34" charset="0"/>
              </a:defRPr>
            </a:lvl2pPr>
            <a:lvl3pPr marL="1096848" indent="-218490">
              <a:spcBef>
                <a:spcPct val="30000"/>
              </a:spcBef>
              <a:defRPr kumimoji="1" sz="1100">
                <a:solidFill>
                  <a:schemeClr val="tx1"/>
                </a:solidFill>
                <a:latin typeface="Arial" pitchFamily="34" charset="0"/>
              </a:defRPr>
            </a:lvl3pPr>
            <a:lvl4pPr marL="1536760" indent="-218490">
              <a:spcBef>
                <a:spcPct val="30000"/>
              </a:spcBef>
              <a:defRPr kumimoji="1" sz="1100">
                <a:solidFill>
                  <a:schemeClr val="tx1"/>
                </a:solidFill>
                <a:latin typeface="Arial" pitchFamily="34" charset="0"/>
              </a:defRPr>
            </a:lvl4pPr>
            <a:lvl5pPr marL="1975206" indent="-218490">
              <a:spcBef>
                <a:spcPct val="30000"/>
              </a:spcBef>
              <a:defRPr kumimoji="1" sz="1100">
                <a:solidFill>
                  <a:schemeClr val="tx1"/>
                </a:solidFill>
                <a:latin typeface="Arial" pitchFamily="34" charset="0"/>
              </a:defRPr>
            </a:lvl5pPr>
            <a:lvl6pPr marL="2397522" indent="-218490" eaLnBrk="0" fontAlgn="base" hangingPunct="0">
              <a:spcBef>
                <a:spcPct val="30000"/>
              </a:spcBef>
              <a:spcAft>
                <a:spcPct val="0"/>
              </a:spcAft>
              <a:defRPr kumimoji="1" sz="1100">
                <a:solidFill>
                  <a:schemeClr val="tx1"/>
                </a:solidFill>
                <a:latin typeface="Arial" pitchFamily="34" charset="0"/>
              </a:defRPr>
            </a:lvl6pPr>
            <a:lvl7pPr marL="2819837" indent="-218490" eaLnBrk="0" fontAlgn="base" hangingPunct="0">
              <a:spcBef>
                <a:spcPct val="30000"/>
              </a:spcBef>
              <a:spcAft>
                <a:spcPct val="0"/>
              </a:spcAft>
              <a:defRPr kumimoji="1" sz="1100">
                <a:solidFill>
                  <a:schemeClr val="tx1"/>
                </a:solidFill>
                <a:latin typeface="Arial" pitchFamily="34" charset="0"/>
              </a:defRPr>
            </a:lvl7pPr>
            <a:lvl8pPr marL="3242153" indent="-218490" eaLnBrk="0" fontAlgn="base" hangingPunct="0">
              <a:spcBef>
                <a:spcPct val="30000"/>
              </a:spcBef>
              <a:spcAft>
                <a:spcPct val="0"/>
              </a:spcAft>
              <a:defRPr kumimoji="1" sz="1100">
                <a:solidFill>
                  <a:schemeClr val="tx1"/>
                </a:solidFill>
                <a:latin typeface="Arial" pitchFamily="34" charset="0"/>
              </a:defRPr>
            </a:lvl8pPr>
            <a:lvl9pPr marL="3664468" indent="-218490" eaLnBrk="0" fontAlgn="base" hangingPunct="0">
              <a:spcBef>
                <a:spcPct val="30000"/>
              </a:spcBef>
              <a:spcAft>
                <a:spcPct val="0"/>
              </a:spcAft>
              <a:defRPr kumimoji="1" sz="1100">
                <a:solidFill>
                  <a:schemeClr val="tx1"/>
                </a:solidFill>
                <a:latin typeface="Arial" pitchFamily="34" charset="0"/>
              </a:defRPr>
            </a:lvl9pPr>
          </a:lstStyle>
          <a:p>
            <a:pPr>
              <a:spcBef>
                <a:spcPct val="0"/>
              </a:spcBef>
            </a:pPr>
            <a:fld id="{5C403135-A6F9-43BB-BE73-3A631E2CF530}" type="slidenum">
              <a:rPr kumimoji="0" lang="en-US" altLang="en-US"/>
              <a:pPr>
                <a:spcBef>
                  <a:spcPct val="0"/>
                </a:spcBef>
              </a:pPr>
              <a:t>28</a:t>
            </a:fld>
            <a:endParaRPr kumimoji="0"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AU" altLang="en-US" smtClean="0">
                <a:latin typeface="Arial" pitchFamily="34" charset="0"/>
              </a:rPr>
              <a:t>Davison, et al. 2013. Understanding and addressing community opposition to affordable housing development, AHURI (https://www.ahuri.edu.au/research/final-reports/211).</a:t>
            </a:r>
          </a:p>
          <a:p>
            <a:endParaRPr lang="en-US" altLang="en-US" smtClean="0">
              <a:latin typeface="Arial" pitchFamily="34" charset="0"/>
            </a:endParaRPr>
          </a:p>
        </p:txBody>
      </p:sp>
      <p:sp>
        <p:nvSpPr>
          <p:cNvPr id="65540" name="Slide Number Placeholder 3"/>
          <p:cNvSpPr>
            <a:spLocks noGrp="1"/>
          </p:cNvSpPr>
          <p:nvPr>
            <p:ph type="sldNum" sz="quarter" idx="5"/>
          </p:nvPr>
        </p:nvSpPr>
        <p:spPr>
          <a:noFill/>
        </p:spPr>
        <p:txBody>
          <a:bodyPr/>
          <a:lstStyle>
            <a:lvl1pPr>
              <a:spcBef>
                <a:spcPct val="30000"/>
              </a:spcBef>
              <a:defRPr kumimoji="1" sz="1100">
                <a:solidFill>
                  <a:schemeClr val="tx1"/>
                </a:solidFill>
                <a:latin typeface="Arial" pitchFamily="34" charset="0"/>
              </a:defRPr>
            </a:lvl1pPr>
            <a:lvl2pPr marL="712658" indent="-274212">
              <a:spcBef>
                <a:spcPct val="30000"/>
              </a:spcBef>
              <a:defRPr kumimoji="1" sz="1100">
                <a:solidFill>
                  <a:schemeClr val="tx1"/>
                </a:solidFill>
                <a:latin typeface="Arial" pitchFamily="34" charset="0"/>
              </a:defRPr>
            </a:lvl2pPr>
            <a:lvl3pPr marL="1096848" indent="-218490">
              <a:spcBef>
                <a:spcPct val="30000"/>
              </a:spcBef>
              <a:defRPr kumimoji="1" sz="1100">
                <a:solidFill>
                  <a:schemeClr val="tx1"/>
                </a:solidFill>
                <a:latin typeface="Arial" pitchFamily="34" charset="0"/>
              </a:defRPr>
            </a:lvl3pPr>
            <a:lvl4pPr marL="1536760" indent="-218490">
              <a:spcBef>
                <a:spcPct val="30000"/>
              </a:spcBef>
              <a:defRPr kumimoji="1" sz="1100">
                <a:solidFill>
                  <a:schemeClr val="tx1"/>
                </a:solidFill>
                <a:latin typeface="Arial" pitchFamily="34" charset="0"/>
              </a:defRPr>
            </a:lvl4pPr>
            <a:lvl5pPr marL="1975206" indent="-218490">
              <a:spcBef>
                <a:spcPct val="30000"/>
              </a:spcBef>
              <a:defRPr kumimoji="1" sz="1100">
                <a:solidFill>
                  <a:schemeClr val="tx1"/>
                </a:solidFill>
                <a:latin typeface="Arial" pitchFamily="34" charset="0"/>
              </a:defRPr>
            </a:lvl5pPr>
            <a:lvl6pPr marL="2397522" indent="-218490" eaLnBrk="0" fontAlgn="base" hangingPunct="0">
              <a:spcBef>
                <a:spcPct val="30000"/>
              </a:spcBef>
              <a:spcAft>
                <a:spcPct val="0"/>
              </a:spcAft>
              <a:defRPr kumimoji="1" sz="1100">
                <a:solidFill>
                  <a:schemeClr val="tx1"/>
                </a:solidFill>
                <a:latin typeface="Arial" pitchFamily="34" charset="0"/>
              </a:defRPr>
            </a:lvl6pPr>
            <a:lvl7pPr marL="2819837" indent="-218490" eaLnBrk="0" fontAlgn="base" hangingPunct="0">
              <a:spcBef>
                <a:spcPct val="30000"/>
              </a:spcBef>
              <a:spcAft>
                <a:spcPct val="0"/>
              </a:spcAft>
              <a:defRPr kumimoji="1" sz="1100">
                <a:solidFill>
                  <a:schemeClr val="tx1"/>
                </a:solidFill>
                <a:latin typeface="Arial" pitchFamily="34" charset="0"/>
              </a:defRPr>
            </a:lvl7pPr>
            <a:lvl8pPr marL="3242153" indent="-218490" eaLnBrk="0" fontAlgn="base" hangingPunct="0">
              <a:spcBef>
                <a:spcPct val="30000"/>
              </a:spcBef>
              <a:spcAft>
                <a:spcPct val="0"/>
              </a:spcAft>
              <a:defRPr kumimoji="1" sz="1100">
                <a:solidFill>
                  <a:schemeClr val="tx1"/>
                </a:solidFill>
                <a:latin typeface="Arial" pitchFamily="34" charset="0"/>
              </a:defRPr>
            </a:lvl8pPr>
            <a:lvl9pPr marL="3664468" indent="-218490" eaLnBrk="0" fontAlgn="base" hangingPunct="0">
              <a:spcBef>
                <a:spcPct val="30000"/>
              </a:spcBef>
              <a:spcAft>
                <a:spcPct val="0"/>
              </a:spcAft>
              <a:defRPr kumimoji="1" sz="1100">
                <a:solidFill>
                  <a:schemeClr val="tx1"/>
                </a:solidFill>
                <a:latin typeface="Arial" pitchFamily="34" charset="0"/>
              </a:defRPr>
            </a:lvl9pPr>
          </a:lstStyle>
          <a:p>
            <a:pPr>
              <a:spcBef>
                <a:spcPct val="0"/>
              </a:spcBef>
            </a:pPr>
            <a:fld id="{5BE7C073-433F-4A2F-A0E2-75D08E5BB881}" type="slidenum">
              <a:rPr kumimoji="0" lang="en-US" altLang="en-US"/>
              <a:pPr>
                <a:spcBef>
                  <a:spcPct val="0"/>
                </a:spcBef>
              </a:pPr>
              <a:t>29</a:t>
            </a:fld>
            <a:endParaRPr kumimoji="0"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1A481D14-D08B-47E0-9DDB-8631AADBE6D7}" type="slidenum">
              <a:rPr kumimoji="0" lang="en-US" altLang="en-US">
                <a:latin typeface="Tahoma" pitchFamily="34" charset="0"/>
              </a:rPr>
              <a:pPr algn="r" eaLnBrk="1" hangingPunct="1">
                <a:spcBef>
                  <a:spcPct val="0"/>
                </a:spcBef>
              </a:pPr>
              <a:t>30</a:t>
            </a:fld>
            <a:endParaRPr kumimoji="0" lang="en-US" altLang="en-US">
              <a:latin typeface="Tahom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latin typeface="Arial" pitchFamily="34" charset="0"/>
              </a:rPr>
              <a:t>[This can be used to promote your CHP to your council or other authority, and particularly to emphasise your long-term commitment to the community, and what you can offer in terms of capacity to enter into development partnerships, debt financing, etc]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C5980DD9-F5CD-4095-8EA3-207127D0C12B}" type="slidenum">
              <a:rPr kumimoji="0" lang="en-US" altLang="en-US">
                <a:latin typeface="Tahoma" pitchFamily="34" charset="0"/>
              </a:rPr>
              <a:pPr algn="r" eaLnBrk="1" hangingPunct="1">
                <a:spcBef>
                  <a:spcPct val="0"/>
                </a:spcBef>
              </a:pPr>
              <a:t>31</a:t>
            </a:fld>
            <a:endParaRPr kumimoji="0" lang="en-US" altLang="en-US">
              <a:latin typeface="Tahoma"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latin typeface="Arial" pitchFamily="34" charset="0"/>
              </a:rPr>
              <a:t>[This can be used to promote your CHP to your council or other authority, and particularly to emphasise your long-term commitment to the community, and what you can offer in terms of capacity to enter into development partnerships, debt financing, etc]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80172128-9D61-4551-8C32-0BAC37BC3A20}" type="slidenum">
              <a:rPr kumimoji="0" lang="en-US" altLang="en-US">
                <a:latin typeface="Tahoma" pitchFamily="34" charset="0"/>
              </a:rPr>
              <a:pPr algn="r" eaLnBrk="1" hangingPunct="1">
                <a:spcBef>
                  <a:spcPct val="0"/>
                </a:spcBef>
              </a:pPr>
              <a:t>32</a:t>
            </a:fld>
            <a:endParaRPr kumimoji="0" lang="en-US" altLang="en-US">
              <a:latin typeface="Tahoma"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latin typeface="Arial" pitchFamily="34" charset="0"/>
              </a:rPr>
              <a:t>[This can be used to provide an overview if you are coming to your Council with an early development proposal (e.g. in a pre-DA meeting) or to request that your council provide land for a partnership development, etc]   </a:t>
            </a:r>
          </a:p>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8ECE0E20-1750-4F39-A319-E43F854FDA33}" type="slidenum">
              <a:rPr kumimoji="0" lang="en-US" altLang="en-US">
                <a:latin typeface="Tahoma" pitchFamily="34" charset="0"/>
              </a:rPr>
              <a:pPr algn="r" eaLnBrk="1" hangingPunct="1">
                <a:spcBef>
                  <a:spcPct val="0"/>
                </a:spcBef>
              </a:pPr>
              <a:t>4</a:t>
            </a:fld>
            <a:endParaRPr kumimoji="0" lang="en-US" altLang="en-US">
              <a:latin typeface="Tahoma"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AU" altLang="en-US" smtClean="0">
                <a:latin typeface="Arial" pitchFamily="34" charset="0"/>
              </a:rPr>
              <a:t>The widely used definition of an affordable dwelling is where the rental payments or mortgage repayments consume less than 30% of the gross income of the household living in that dwelling. However, this definition only applies to very low, low and moderate income households, or those households earning up to 50%, between 50% and 80% and between 80% and 120% of the median household income for Greater Sydney respectively.</a:t>
            </a:r>
            <a:endParaRPr lang="en-US"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latin typeface="Arial" pitchFamily="34" charset="0"/>
              </a:rPr>
              <a:t>We know that there may be concerns raised by the community about our development, and we are keen to make sure that we have addressed the most likely issues </a:t>
            </a:r>
            <a:r>
              <a:rPr lang="en-US" altLang="en-US" b="1" smtClean="0">
                <a:latin typeface="Arial" pitchFamily="34" charset="0"/>
              </a:rPr>
              <a:t>before</a:t>
            </a:r>
            <a:r>
              <a:rPr lang="en-US" altLang="en-US" smtClean="0">
                <a:latin typeface="Arial" pitchFamily="34" charset="0"/>
              </a:rPr>
              <a:t> we lodge a development application. We’d be very happy to receive any feedback that you have now about the main issues, or to have further meetings with council officers and elected representative to make sure we get it right.</a:t>
            </a:r>
          </a:p>
          <a:p>
            <a:endParaRPr lang="en-US" altLang="en-US" smtClean="0">
              <a:latin typeface="Arial" pitchFamily="34" charset="0"/>
            </a:endParaRPr>
          </a:p>
          <a:p>
            <a:r>
              <a:rPr lang="en-US" altLang="en-US" smtClean="0">
                <a:latin typeface="Arial" pitchFamily="34" charset="0"/>
              </a:rPr>
              <a:t>We’re also keen to make sure that we understand and address the main community concerns so that we can build in suggestions into the final proposal. What do you think the best way of consulting with local residents on the proposal would be? </a:t>
            </a:r>
          </a:p>
        </p:txBody>
      </p:sp>
      <p:sp>
        <p:nvSpPr>
          <p:cNvPr id="69636" name="Slide Number Placeholder 3"/>
          <p:cNvSpPr>
            <a:spLocks noGrp="1"/>
          </p:cNvSpPr>
          <p:nvPr>
            <p:ph type="sldNum" sz="quarter" idx="5"/>
          </p:nvPr>
        </p:nvSpPr>
        <p:spPr>
          <a:noFill/>
        </p:spPr>
        <p:txBody>
          <a:bodyPr/>
          <a:lstStyle>
            <a:lvl1pPr>
              <a:spcBef>
                <a:spcPct val="30000"/>
              </a:spcBef>
              <a:defRPr kumimoji="1" sz="1100">
                <a:solidFill>
                  <a:schemeClr val="tx1"/>
                </a:solidFill>
                <a:latin typeface="Arial" pitchFamily="34" charset="0"/>
              </a:defRPr>
            </a:lvl1pPr>
            <a:lvl2pPr marL="712658" indent="-274212">
              <a:spcBef>
                <a:spcPct val="30000"/>
              </a:spcBef>
              <a:defRPr kumimoji="1" sz="1100">
                <a:solidFill>
                  <a:schemeClr val="tx1"/>
                </a:solidFill>
                <a:latin typeface="Arial" pitchFamily="34" charset="0"/>
              </a:defRPr>
            </a:lvl2pPr>
            <a:lvl3pPr marL="1096848" indent="-218490">
              <a:spcBef>
                <a:spcPct val="30000"/>
              </a:spcBef>
              <a:defRPr kumimoji="1" sz="1100">
                <a:solidFill>
                  <a:schemeClr val="tx1"/>
                </a:solidFill>
                <a:latin typeface="Arial" pitchFamily="34" charset="0"/>
              </a:defRPr>
            </a:lvl3pPr>
            <a:lvl4pPr marL="1536760" indent="-218490">
              <a:spcBef>
                <a:spcPct val="30000"/>
              </a:spcBef>
              <a:defRPr kumimoji="1" sz="1100">
                <a:solidFill>
                  <a:schemeClr val="tx1"/>
                </a:solidFill>
                <a:latin typeface="Arial" pitchFamily="34" charset="0"/>
              </a:defRPr>
            </a:lvl4pPr>
            <a:lvl5pPr marL="1975206" indent="-218490">
              <a:spcBef>
                <a:spcPct val="30000"/>
              </a:spcBef>
              <a:defRPr kumimoji="1" sz="1100">
                <a:solidFill>
                  <a:schemeClr val="tx1"/>
                </a:solidFill>
                <a:latin typeface="Arial" pitchFamily="34" charset="0"/>
              </a:defRPr>
            </a:lvl5pPr>
            <a:lvl6pPr marL="2397522" indent="-218490" eaLnBrk="0" fontAlgn="base" hangingPunct="0">
              <a:spcBef>
                <a:spcPct val="30000"/>
              </a:spcBef>
              <a:spcAft>
                <a:spcPct val="0"/>
              </a:spcAft>
              <a:defRPr kumimoji="1" sz="1100">
                <a:solidFill>
                  <a:schemeClr val="tx1"/>
                </a:solidFill>
                <a:latin typeface="Arial" pitchFamily="34" charset="0"/>
              </a:defRPr>
            </a:lvl6pPr>
            <a:lvl7pPr marL="2819837" indent="-218490" eaLnBrk="0" fontAlgn="base" hangingPunct="0">
              <a:spcBef>
                <a:spcPct val="30000"/>
              </a:spcBef>
              <a:spcAft>
                <a:spcPct val="0"/>
              </a:spcAft>
              <a:defRPr kumimoji="1" sz="1100">
                <a:solidFill>
                  <a:schemeClr val="tx1"/>
                </a:solidFill>
                <a:latin typeface="Arial" pitchFamily="34" charset="0"/>
              </a:defRPr>
            </a:lvl7pPr>
            <a:lvl8pPr marL="3242153" indent="-218490" eaLnBrk="0" fontAlgn="base" hangingPunct="0">
              <a:spcBef>
                <a:spcPct val="30000"/>
              </a:spcBef>
              <a:spcAft>
                <a:spcPct val="0"/>
              </a:spcAft>
              <a:defRPr kumimoji="1" sz="1100">
                <a:solidFill>
                  <a:schemeClr val="tx1"/>
                </a:solidFill>
                <a:latin typeface="Arial" pitchFamily="34" charset="0"/>
              </a:defRPr>
            </a:lvl8pPr>
            <a:lvl9pPr marL="3664468" indent="-218490" eaLnBrk="0" fontAlgn="base" hangingPunct="0">
              <a:spcBef>
                <a:spcPct val="30000"/>
              </a:spcBef>
              <a:spcAft>
                <a:spcPct val="0"/>
              </a:spcAft>
              <a:defRPr kumimoji="1" sz="1100">
                <a:solidFill>
                  <a:schemeClr val="tx1"/>
                </a:solidFill>
                <a:latin typeface="Arial" pitchFamily="34" charset="0"/>
              </a:defRPr>
            </a:lvl9pPr>
          </a:lstStyle>
          <a:p>
            <a:pPr>
              <a:spcBef>
                <a:spcPct val="0"/>
              </a:spcBef>
            </a:pPr>
            <a:fld id="{0F34317A-6EC8-45F6-86C0-71706E1490C9}" type="slidenum">
              <a:rPr kumimoji="0" lang="en-US" altLang="en-US"/>
              <a:pPr>
                <a:spcBef>
                  <a:spcPct val="0"/>
                </a:spcBef>
              </a:pPr>
              <a:t>33</a:t>
            </a:fld>
            <a:endParaRPr kumimoji="0"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0DF2DADD-4202-4673-9F58-E3F5DC28F99A}" type="slidenum">
              <a:rPr kumimoji="0" lang="en-US" altLang="en-US">
                <a:latin typeface="Tahoma" pitchFamily="34" charset="0"/>
              </a:rPr>
              <a:pPr algn="r" eaLnBrk="1" hangingPunct="1">
                <a:spcBef>
                  <a:spcPct val="0"/>
                </a:spcBef>
              </a:pPr>
              <a:t>34</a:t>
            </a:fld>
            <a:endParaRPr kumimoji="0" lang="en-US" altLang="en-US">
              <a:latin typeface="Tahoma"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latin typeface="Arial" pitchFamily="34" charset="0"/>
              </a:rPr>
              <a:t>Are there any questions or anything else you’d like to talk about?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9C7ECB88-154E-489E-81B4-488A92DE87A4}" type="slidenum">
              <a:rPr kumimoji="0" lang="en-US" altLang="en-US">
                <a:latin typeface="Tahoma" pitchFamily="34" charset="0"/>
              </a:rPr>
              <a:pPr algn="r" eaLnBrk="1" hangingPunct="1">
                <a:spcBef>
                  <a:spcPct val="0"/>
                </a:spcBef>
              </a:pPr>
              <a:t>5</a:t>
            </a:fld>
            <a:endParaRPr kumimoji="0" lang="en-US" altLang="en-US">
              <a:latin typeface="Tahoma"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AU" altLang="en-US" smtClean="0">
                <a:latin typeface="Arial" pitchFamily="34" charset="0"/>
              </a:rPr>
              <a:t>The widely used definition of an affordable dwelling is where the rental payments or mortgage repayments consume less than 30% of the gross income of the household living in that dwelling. However, this definition only applies to very low, low and moderate income households, or those households earning up to 50%, between 50% and 80% and between 80% and 120% of the median household income for Greater Sydney respectively.</a:t>
            </a:r>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5868B4EE-D89B-4F38-BE8E-4B9D1EC218D9}" type="slidenum">
              <a:rPr kumimoji="0" lang="en-US" altLang="en-US">
                <a:latin typeface="Tahoma" pitchFamily="34" charset="0"/>
              </a:rPr>
              <a:pPr algn="r" eaLnBrk="1" hangingPunct="1">
                <a:spcBef>
                  <a:spcPct val="0"/>
                </a:spcBef>
              </a:pPr>
              <a:t>6</a:t>
            </a:fld>
            <a:endParaRPr kumimoji="0" lang="en-US" altLang="en-US">
              <a:latin typeface="Tahoma"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AU" altLang="en-US" smtClean="0">
              <a:latin typeface="Arial" pitchFamily="34" charset="0"/>
            </a:endParaRPr>
          </a:p>
          <a:p>
            <a:r>
              <a:rPr lang="en-AU" altLang="en-US" smtClean="0">
                <a:latin typeface="Arial" pitchFamily="34" charset="0"/>
              </a:rPr>
              <a:t>These bands are shown in the table on the slide, and have been adjusted for inflation (2016 dollars). The corresponding affordable rents for each income band are also shown, as are the affordable purchase prices assuming that the purchaser has a 20% deposit and takes out a 30 year loan. Affordable purchase prices were calculated using the Commonwealth Bank Home Loan Repayments Calculator using the current interest rate (as at 25 November 2016) of 5.22%. The median gross weekly household income for Greater Sydney ($1,447) was taken from the ABS Census of Population and Housing 2011.</a:t>
            </a:r>
          </a:p>
          <a:p>
            <a:endParaRPr lang="en-AU" altLang="en-US" smtClean="0">
              <a:latin typeface="Arial" pitchFamily="34" charset="0"/>
            </a:endParaRPr>
          </a:p>
          <a:p>
            <a:r>
              <a:rPr lang="en-AU" altLang="en-US" smtClean="0">
                <a:latin typeface="Arial" pitchFamily="34" charset="0"/>
              </a:rPr>
              <a:t>https://apps.commbank.com.au/digital/propertyhub/calculator/home-loan-repayments</a:t>
            </a:r>
          </a:p>
          <a:p>
            <a:endParaRPr lang="en-AU" altLang="en-US" smtClean="0">
              <a:latin typeface="Arial" pitchFamily="34" charset="0"/>
            </a:endParaRPr>
          </a:p>
          <a:p>
            <a:r>
              <a:rPr lang="en-AU" altLang="en-US" smtClean="0">
                <a:latin typeface="Arial" pitchFamily="34" charset="0"/>
              </a:rPr>
              <a:t>Note: </a:t>
            </a:r>
          </a:p>
          <a:p>
            <a:r>
              <a:rPr lang="en-AU" altLang="en-US" smtClean="0">
                <a:latin typeface="Arial" pitchFamily="34" charset="0"/>
              </a:rPr>
              <a:t>1. Prices have been adjusted for inflation using ABS Consumer Price Index Data</a:t>
            </a:r>
          </a:p>
          <a:p>
            <a:r>
              <a:rPr lang="en-AU" altLang="en-US" smtClean="0">
                <a:latin typeface="Arial" pitchFamily="34" charset="0"/>
              </a:rPr>
              <a:t>2. Maximum Affordable Purchase Price is based on 5.22% Standard Variable Rate Home Loan and assuming a 20% deposit.</a:t>
            </a:r>
          </a:p>
          <a:p>
            <a:endParaRPr lang="en-AU" altLang="en-US" smtClean="0">
              <a:latin typeface="Arial" pitchFamily="34" charset="0"/>
            </a:endParaRPr>
          </a:p>
          <a:p>
            <a:r>
              <a:rPr lang="en-AU" altLang="en-US" smtClean="0">
                <a:latin typeface="Arial" pitchFamily="34" charset="0"/>
              </a:rPr>
              <a:t>(Source; JSA 2016, based on data from ABS Census of Population and Housing 2011, Commonwealth Bank Home Loan Repayment Calculator, accessed 25 November 2016)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1C5796C1-16B8-4D7D-AD3E-232C5D19730F}" type="slidenum">
              <a:rPr kumimoji="0" lang="en-US" altLang="en-US">
                <a:latin typeface="Tahoma" pitchFamily="34" charset="0"/>
              </a:rPr>
              <a:pPr algn="r" eaLnBrk="1" hangingPunct="1">
                <a:spcBef>
                  <a:spcPct val="0"/>
                </a:spcBef>
              </a:pPr>
              <a:t>7</a:t>
            </a:fld>
            <a:endParaRPr kumimoji="0" lang="en-US" altLang="en-US">
              <a:latin typeface="Tahoma"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itchFamily="34" charset="0"/>
              </a:rPr>
              <a:t>There are compelling reasons to invest in affordable housing as key social infrastructure. Although the problem is particularly acute across Sydney, many regional many regional communities are also facing critical community housing problems that are impacting on their social and economic wellbeing.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7CAF804D-D1AA-4797-ADB9-49123DFE483C}" type="slidenum">
              <a:rPr kumimoji="0" lang="en-US" altLang="en-US">
                <a:latin typeface="Tahoma" pitchFamily="34" charset="0"/>
              </a:rPr>
              <a:pPr algn="r" eaLnBrk="1" hangingPunct="1">
                <a:spcBef>
                  <a:spcPct val="0"/>
                </a:spcBef>
              </a:pPr>
              <a:t>8</a:t>
            </a:fld>
            <a:endParaRPr kumimoji="0" lang="en-US" altLang="en-US">
              <a:latin typeface="Tahoma"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itchFamily="34" charset="0"/>
              </a:rPr>
              <a:t>Did you know that your local government area is ranked [insert rank from Table ? in the Toolkit] out of 152 LGAs in NSW for rental on accommodation suited to a smaller (couple or lone person) household (2 bedroom units)? In June 2016, this was $[insert] per week compared with $[insert] for [NSW or Greater Sydney, depending on the Council area]. </a:t>
            </a:r>
          </a:p>
          <a:p>
            <a:pPr eaLnBrk="1" hangingPunct="1"/>
            <a:endParaRPr lang="en-US" altLang="en-US" smtClean="0">
              <a:latin typeface="Arial" pitchFamily="34" charset="0"/>
            </a:endParaRPr>
          </a:p>
          <a:p>
            <a:pPr eaLnBrk="1" hangingPunct="1"/>
            <a:r>
              <a:rPr lang="en-US" altLang="en-US" smtClean="0">
                <a:latin typeface="Arial" pitchFamily="34" charset="0"/>
              </a:rPr>
              <a:t>Did you know that your local government area is ranked [insert rank from Table ? provide in the Toolkit] out of 152 LGAs in NSW for rental on a home suitable to a family (3 bedroom separate houses)? In June 2016, this was $[insert] compared with for [NSW or Greater Sydney depending on Council area]. </a:t>
            </a:r>
          </a:p>
          <a:p>
            <a:pPr eaLnBrk="1" hangingPunct="1"/>
            <a:endParaRPr lang="en-US" altLang="en-US" smtClean="0">
              <a:latin typeface="Arial" pitchFamily="34" charset="0"/>
            </a:endParaRPr>
          </a:p>
          <a:p>
            <a:pPr eaLnBrk="1" hangingPunct="1"/>
            <a:r>
              <a:rPr lang="en-US" altLang="en-US" smtClean="0">
                <a:latin typeface="Arial" pitchFamily="34" charset="0"/>
              </a:rPr>
              <a:t>(Source: Housing NSW Rent and Sales Report, September 2016).</a:t>
            </a:r>
          </a:p>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2929" y="8750695"/>
            <a:ext cx="2970471" cy="4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50" tIns="43925" rIns="87850" bIns="43925"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1529D360-5CE0-49AC-BED0-83E4402AEC49}" type="slidenum">
              <a:rPr kumimoji="0" lang="en-US" altLang="en-US">
                <a:latin typeface="Tahoma" pitchFamily="34" charset="0"/>
              </a:rPr>
              <a:pPr algn="r" eaLnBrk="1" hangingPunct="1">
                <a:spcBef>
                  <a:spcPct val="0"/>
                </a:spcBef>
              </a:pPr>
              <a:t>9</a:t>
            </a:fld>
            <a:endParaRPr kumimoji="0" lang="en-US" altLang="en-US">
              <a:latin typeface="Tahoma" pitchFamily="34" charset="0"/>
            </a:endParaRPr>
          </a:p>
        </p:txBody>
      </p:sp>
      <p:sp>
        <p:nvSpPr>
          <p:cNvPr id="47107"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p:txBody>
          <a:bodyPr/>
          <a:lstStyle/>
          <a:p>
            <a:pPr eaLnBrk="1" hangingPunct="1">
              <a:defRPr/>
            </a:pPr>
            <a:r>
              <a:rPr lang="en-US" altLang="en-US" dirty="0" smtClean="0">
                <a:latin typeface="Arial" panose="020B0604020202020204" pitchFamily="34" charset="0"/>
              </a:rPr>
              <a:t>Another important indicator of affordability is the ratio of average rental cost in an LGA over the proportion of very low and low income renters, weighted for absolute number of very low and low income renters to make sure areas with a very small population are not </a:t>
            </a:r>
            <a:r>
              <a:rPr lang="en-US" altLang="en-US" smtClean="0">
                <a:latin typeface="Arial" panose="020B0604020202020204" pitchFamily="34" charset="0"/>
              </a:rPr>
              <a:t>unreasonably prioritised.</a:t>
            </a:r>
            <a:r>
              <a:rPr lang="en-AU" altLang="en-US" smtClean="0">
                <a:solidFill>
                  <a:schemeClr val="accent3">
                    <a:lumMod val="50000"/>
                  </a:schemeClr>
                </a:solidFill>
              </a:rPr>
              <a:t> </a:t>
            </a:r>
            <a:r>
              <a:rPr lang="en-AU" altLang="en-US" dirty="0" smtClean="0">
                <a:solidFill>
                  <a:schemeClr val="accent3">
                    <a:lumMod val="50000"/>
                  </a:schemeClr>
                </a:solidFill>
              </a:rPr>
              <a:t>[Describe the data on the slide, using the tables in the Toolkit complete the slide inserts].</a:t>
            </a:r>
            <a:endParaRPr lang="en-US" altLang="en-US" dirty="0" smtClean="0">
              <a:latin typeface="Arial" panose="020B0604020202020204" pitchFamily="34" charset="0"/>
            </a:endParaRPr>
          </a:p>
          <a:p>
            <a:pPr eaLnBrk="1" hangingPunct="1">
              <a:defRPr/>
            </a:pPr>
            <a:endParaRPr lang="en-US" altLang="en-US" dirty="0" smtClean="0">
              <a:latin typeface="Arial" panose="020B0604020202020204" pitchFamily="34" charset="0"/>
            </a:endParaRPr>
          </a:p>
          <a:p>
            <a:pPr eaLnBrk="1" hangingPunct="1">
              <a:defRPr/>
            </a:pPr>
            <a:r>
              <a:rPr lang="en-US" altLang="en-US" dirty="0" smtClean="0">
                <a:latin typeface="Arial" panose="020B0604020202020204" pitchFamily="34" charset="0"/>
              </a:rPr>
              <a:t>(Housing NSW Rent and Sales Report, September 2016, and ABS 2011 Census CPI adjusted).</a:t>
            </a:r>
          </a:p>
          <a:p>
            <a:pPr eaLnBrk="1" hangingPunct="1">
              <a:defRPr/>
            </a:pPr>
            <a:endParaRPr lang="en-US" altLang="en-US" dirty="0"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717306" y="8436902"/>
            <a:ext cx="2844721" cy="44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463" tIns="42232" rIns="84463" bIns="42232" anchor="b"/>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lgn="r" eaLnBrk="1" hangingPunct="1">
              <a:spcBef>
                <a:spcPct val="0"/>
              </a:spcBef>
            </a:pPr>
            <a:fld id="{4AE60D29-9836-48B1-ACBA-59DE88A642D8}" type="slidenum">
              <a:rPr kumimoji="0" lang="en-US" altLang="en-US">
                <a:latin typeface="Tahoma" pitchFamily="34" charset="0"/>
              </a:rPr>
              <a:pPr algn="r" eaLnBrk="1" hangingPunct="1">
                <a:spcBef>
                  <a:spcPct val="0"/>
                </a:spcBef>
              </a:pPr>
              <a:t>10</a:t>
            </a:fld>
            <a:endParaRPr kumimoji="0" lang="en-US" altLang="en-US">
              <a:latin typeface="Tahom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latin typeface="Arial" pitchFamily="34" charset="0"/>
              </a:rPr>
              <a:t>[Insert relevant map/s from the Toolkit to show where your area is located with respect to need].</a:t>
            </a:r>
          </a:p>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p>
            <a:fld id="{158DD2E0-5695-4002-A461-00AE94221FE1}" type="datetimeFigureOut">
              <a:rPr lang="en-AU" smtClean="0"/>
              <a:t>30/04/2018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499094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58DD2E0-5695-4002-A461-00AE94221FE1}" type="datetimeFigureOut">
              <a:rPr lang="en-AU" smtClean="0"/>
              <a:t>30/04/2018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192207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58DD2E0-5695-4002-A461-00AE94221FE1}" type="datetimeFigureOut">
              <a:rPr lang="en-AU" smtClean="0"/>
              <a:t>30/04/2018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388654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58DD2E0-5695-4002-A461-00AE94221FE1}" type="datetimeFigureOut">
              <a:rPr lang="en-AU" smtClean="0"/>
              <a:t>30/04/2018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423554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DD2E0-5695-4002-A461-00AE94221FE1}" type="datetimeFigureOut">
              <a:rPr lang="en-AU" smtClean="0"/>
              <a:t>30/04/2018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375297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58DD2E0-5695-4002-A461-00AE94221FE1}" type="datetimeFigureOut">
              <a:rPr lang="en-AU" smtClean="0"/>
              <a:t>30/04/2018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113516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58DD2E0-5695-4002-A461-00AE94221FE1}" type="datetimeFigureOut">
              <a:rPr lang="en-AU" smtClean="0"/>
              <a:t>30/04/2018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127102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58DD2E0-5695-4002-A461-00AE94221FE1}" type="datetimeFigureOut">
              <a:rPr lang="en-AU" smtClean="0"/>
              <a:t>30/04/2018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18408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DD2E0-5695-4002-A461-00AE94221FE1}" type="datetimeFigureOut">
              <a:rPr lang="en-AU" smtClean="0"/>
              <a:t>30/04/2018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329342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DD2E0-5695-4002-A461-00AE94221FE1}" type="datetimeFigureOut">
              <a:rPr lang="en-AU" smtClean="0"/>
              <a:t>30/04/2018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148796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DD2E0-5695-4002-A461-00AE94221FE1}" type="datetimeFigureOut">
              <a:rPr lang="en-AU" smtClean="0"/>
              <a:t>30/04/2018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2D78CF-7732-4DF9-B2F2-0CB9AD268645}" type="slidenum">
              <a:rPr lang="en-AU" smtClean="0"/>
              <a:t>‹#›</a:t>
            </a:fld>
            <a:endParaRPr lang="en-AU"/>
          </a:p>
        </p:txBody>
      </p:sp>
    </p:spTree>
    <p:extLst>
      <p:ext uri="{BB962C8B-B14F-4D97-AF65-F5344CB8AC3E}">
        <p14:creationId xmlns:p14="http://schemas.microsoft.com/office/powerpoint/2010/main" val="194914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DD2E0-5695-4002-A461-00AE94221FE1}" type="datetimeFigureOut">
              <a:rPr lang="en-AU" smtClean="0"/>
              <a:t>30/04/2018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D78CF-7732-4DF9-B2F2-0CB9AD268645}" type="slidenum">
              <a:rPr lang="en-AU" smtClean="0"/>
              <a:t>‹#›</a:t>
            </a:fld>
            <a:endParaRPr lang="en-AU"/>
          </a:p>
        </p:txBody>
      </p:sp>
    </p:spTree>
    <p:extLst>
      <p:ext uri="{BB962C8B-B14F-4D97-AF65-F5344CB8AC3E}">
        <p14:creationId xmlns:p14="http://schemas.microsoft.com/office/powerpoint/2010/main" val="190531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Templates\UNLOCKED NSWFHA TEMPLATES\Presenter new 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20" y="2924944"/>
            <a:ext cx="7772400" cy="1470025"/>
          </a:xfrm>
        </p:spPr>
        <p:txBody>
          <a:bodyPr>
            <a:noAutofit/>
          </a:bodyPr>
          <a:lstStyle/>
          <a:p>
            <a:pPr algn="l"/>
            <a:r>
              <a:rPr lang="en-AU" dirty="0">
                <a:solidFill>
                  <a:srgbClr val="333333"/>
                </a:solidFill>
                <a:sym typeface="Arial" charset="0"/>
              </a:rPr>
              <a:t>Growing Affordable </a:t>
            </a:r>
            <a:r>
              <a:rPr lang="en-AU" dirty="0" smtClean="0">
                <a:solidFill>
                  <a:srgbClr val="333333"/>
                </a:solidFill>
                <a:sym typeface="Arial" charset="0"/>
              </a:rPr>
              <a:t/>
            </a:r>
            <a:br>
              <a:rPr lang="en-AU" dirty="0" smtClean="0">
                <a:solidFill>
                  <a:srgbClr val="333333"/>
                </a:solidFill>
                <a:sym typeface="Arial" charset="0"/>
              </a:rPr>
            </a:br>
            <a:r>
              <a:rPr lang="en-AU" dirty="0" smtClean="0">
                <a:solidFill>
                  <a:srgbClr val="333333"/>
                </a:solidFill>
                <a:sym typeface="Arial" charset="0"/>
              </a:rPr>
              <a:t>Housing in </a:t>
            </a:r>
            <a:r>
              <a:rPr lang="en-AU" dirty="0">
                <a:solidFill>
                  <a:srgbClr val="333333"/>
                </a:solidFill>
                <a:sym typeface="Arial" charset="0"/>
              </a:rPr>
              <a:t/>
            </a:r>
            <a:br>
              <a:rPr lang="en-AU" dirty="0">
                <a:solidFill>
                  <a:srgbClr val="333333"/>
                </a:solidFill>
                <a:sym typeface="Arial" charset="0"/>
              </a:rPr>
            </a:br>
            <a:r>
              <a:rPr lang="en-AU" dirty="0">
                <a:solidFill>
                  <a:srgbClr val="333333"/>
                </a:solidFill>
                <a:sym typeface="Arial" charset="0"/>
              </a:rPr>
              <a:t>[Council Area] </a:t>
            </a:r>
          </a:p>
        </p:txBody>
      </p:sp>
      <p:sp>
        <p:nvSpPr>
          <p:cNvPr id="3" name="Subtitle 2"/>
          <p:cNvSpPr>
            <a:spLocks noGrp="1"/>
          </p:cNvSpPr>
          <p:nvPr>
            <p:ph type="subTitle" idx="1"/>
          </p:nvPr>
        </p:nvSpPr>
        <p:spPr>
          <a:xfrm>
            <a:off x="323528" y="5013176"/>
            <a:ext cx="6400800" cy="1752600"/>
          </a:xfrm>
        </p:spPr>
        <p:txBody>
          <a:bodyPr>
            <a:normAutofit/>
          </a:bodyPr>
          <a:lstStyle/>
          <a:p>
            <a:pPr algn="l"/>
            <a:r>
              <a:rPr lang="en-AU" sz="2400" dirty="0">
                <a:solidFill>
                  <a:srgbClr val="BF331A"/>
                </a:solidFill>
                <a:sym typeface="Arial" charset="0"/>
              </a:rPr>
              <a:t>[Name /Position]</a:t>
            </a:r>
          </a:p>
          <a:p>
            <a:pPr algn="l"/>
            <a:r>
              <a:rPr lang="en-AU" sz="2400" dirty="0">
                <a:solidFill>
                  <a:srgbClr val="BF331A"/>
                </a:solidFill>
                <a:sym typeface="Arial" charset="0"/>
              </a:rPr>
              <a:t>[Organisation]</a:t>
            </a:r>
          </a:p>
        </p:txBody>
      </p:sp>
    </p:spTree>
    <p:extLst>
      <p:ext uri="{BB962C8B-B14F-4D97-AF65-F5344CB8AC3E}">
        <p14:creationId xmlns:p14="http://schemas.microsoft.com/office/powerpoint/2010/main" val="121487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idx="4294967295"/>
          </p:nvPr>
        </p:nvSpPr>
        <p:spPr>
          <a:xfrm>
            <a:off x="-300038" y="260648"/>
            <a:ext cx="8229600" cy="1143000"/>
          </a:xfrm>
        </p:spPr>
        <p:txBody>
          <a:bodyPr>
            <a:normAutofit fontScale="90000"/>
          </a:bodyPr>
          <a:lstStyle/>
          <a:p>
            <a:pPr eaLnBrk="1" hangingPunct="1"/>
            <a:r>
              <a:rPr lang="en-AU" altLang="en-US" sz="3600" dirty="0" smtClean="0">
                <a:latin typeface="Arial" pitchFamily="34" charset="0"/>
              </a:rPr>
              <a:t>What is the need for Affordable Housing?</a:t>
            </a:r>
          </a:p>
        </p:txBody>
      </p:sp>
      <p:sp>
        <p:nvSpPr>
          <p:cNvPr id="4099" name="Rectangle 3"/>
          <p:cNvSpPr>
            <a:spLocks noGrp="1" noChangeArrowheads="1"/>
          </p:cNvSpPr>
          <p:nvPr>
            <p:ph type="body" idx="4294967295"/>
          </p:nvPr>
        </p:nvSpPr>
        <p:spPr>
          <a:xfrm>
            <a:off x="250825" y="1412875"/>
            <a:ext cx="8713788" cy="4752975"/>
          </a:xfrm>
        </p:spPr>
        <p:txBody>
          <a:bodyPr/>
          <a:lstStyle/>
          <a:p>
            <a:pPr marL="0" indent="0">
              <a:buFont typeface="Tahoma" pitchFamily="34" charset="0"/>
              <a:buNone/>
              <a:defRPr/>
            </a:pPr>
            <a:r>
              <a:rPr lang="en-AU" altLang="en-US" dirty="0" smtClean="0">
                <a:solidFill>
                  <a:schemeClr val="accent3">
                    <a:lumMod val="50000"/>
                  </a:schemeClr>
                </a:solidFill>
              </a:rPr>
              <a:t>[INSERT RELEVANT MAP FROM TOOLKIT]</a:t>
            </a:r>
          </a:p>
        </p:txBody>
      </p:sp>
    </p:spTree>
    <p:extLst>
      <p:ext uri="{BB962C8B-B14F-4D97-AF65-F5344CB8AC3E}">
        <p14:creationId xmlns:p14="http://schemas.microsoft.com/office/powerpoint/2010/main" val="75425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a:xfrm>
            <a:off x="-180528" y="260648"/>
            <a:ext cx="8229600" cy="1143000"/>
          </a:xfrm>
        </p:spPr>
        <p:txBody>
          <a:bodyPr>
            <a:normAutofit fontScale="90000"/>
          </a:bodyPr>
          <a:lstStyle/>
          <a:p>
            <a:pPr eaLnBrk="1" hangingPunct="1">
              <a:defRPr/>
            </a:pPr>
            <a:r>
              <a:rPr lang="en-AU" altLang="en-US" sz="3600" dirty="0" smtClean="0">
                <a:solidFill>
                  <a:schemeClr val="accent3">
                    <a:lumMod val="50000"/>
                  </a:schemeClr>
                </a:solidFill>
                <a:latin typeface="Arial" panose="020B0604020202020204" pitchFamily="34" charset="0"/>
              </a:rPr>
              <a:t>What is the need for Affordable Housing?</a:t>
            </a:r>
          </a:p>
        </p:txBody>
      </p:sp>
      <p:sp>
        <p:nvSpPr>
          <p:cNvPr id="9219" name="Rectangle 3"/>
          <p:cNvSpPr>
            <a:spLocks noGrp="1" noChangeArrowheads="1"/>
          </p:cNvSpPr>
          <p:nvPr>
            <p:ph type="body" idx="4294967295"/>
          </p:nvPr>
        </p:nvSpPr>
        <p:spPr>
          <a:xfrm>
            <a:off x="395288" y="1412875"/>
            <a:ext cx="8569325" cy="4752975"/>
          </a:xfrm>
        </p:spPr>
        <p:txBody>
          <a:bodyPr/>
          <a:lstStyle/>
          <a:p>
            <a:pPr marL="0" indent="0" eaLnBrk="1" hangingPunct="1">
              <a:lnSpc>
                <a:spcPct val="90000"/>
              </a:lnSpc>
              <a:buFont typeface="Tahoma" pitchFamily="34" charset="0"/>
              <a:buNone/>
              <a:defRPr/>
            </a:pPr>
            <a:endParaRPr lang="en-AU" altLang="en-US" sz="1000" dirty="0" smtClean="0">
              <a:solidFill>
                <a:schemeClr val="accent3">
                  <a:lumMod val="50000"/>
                </a:schemeClr>
              </a:solidFill>
            </a:endParaRPr>
          </a:p>
          <a:p>
            <a:pPr marL="0" indent="0" eaLnBrk="1" hangingPunct="1">
              <a:lnSpc>
                <a:spcPct val="90000"/>
              </a:lnSpc>
              <a:buFont typeface="Tahoma" pitchFamily="34" charset="0"/>
              <a:buNone/>
              <a:defRPr/>
            </a:pPr>
            <a:r>
              <a:rPr lang="en-AU" altLang="en-US" dirty="0" smtClean="0">
                <a:solidFill>
                  <a:schemeClr val="accent3">
                    <a:lumMod val="50000"/>
                  </a:schemeClr>
                </a:solidFill>
              </a:rPr>
              <a:t>Number in </a:t>
            </a:r>
            <a:r>
              <a:rPr lang="en-AU" altLang="en-US" dirty="0" smtClean="0">
                <a:solidFill>
                  <a:srgbClr val="BF331A"/>
                </a:solidFill>
              </a:rPr>
              <a:t>housing stress </a:t>
            </a:r>
            <a:r>
              <a:rPr lang="en-AU" altLang="en-US" dirty="0" smtClean="0">
                <a:solidFill>
                  <a:schemeClr val="accent3">
                    <a:lumMod val="50000"/>
                  </a:schemeClr>
                </a:solidFill>
              </a:rPr>
              <a:t>in [insert] LGA:</a:t>
            </a:r>
          </a:p>
          <a:p>
            <a:pPr lvl="1" eaLnBrk="1" hangingPunct="1">
              <a:lnSpc>
                <a:spcPct val="90000"/>
              </a:lnSpc>
              <a:defRPr/>
            </a:pPr>
            <a:r>
              <a:rPr lang="en-AU" altLang="en-US" dirty="0" smtClean="0">
                <a:solidFill>
                  <a:srgbClr val="BF331A"/>
                </a:solidFill>
              </a:rPr>
              <a:t>[Insert no.] </a:t>
            </a:r>
            <a:r>
              <a:rPr lang="en-AU" altLang="en-US" dirty="0" smtClean="0">
                <a:solidFill>
                  <a:schemeClr val="accent3">
                    <a:lumMod val="50000"/>
                  </a:schemeClr>
                </a:solidFill>
              </a:rPr>
              <a:t>very low income renters (% of total)</a:t>
            </a:r>
          </a:p>
          <a:p>
            <a:pPr lvl="1" eaLnBrk="1" hangingPunct="1">
              <a:lnSpc>
                <a:spcPct val="90000"/>
              </a:lnSpc>
              <a:defRPr/>
            </a:pPr>
            <a:r>
              <a:rPr lang="en-AU" altLang="en-US" dirty="0" smtClean="0">
                <a:solidFill>
                  <a:srgbClr val="BF331A"/>
                </a:solidFill>
              </a:rPr>
              <a:t>[Insert no.] </a:t>
            </a:r>
            <a:r>
              <a:rPr lang="en-AU" altLang="en-US" dirty="0" smtClean="0">
                <a:solidFill>
                  <a:schemeClr val="accent3">
                    <a:lumMod val="50000"/>
                  </a:schemeClr>
                </a:solidFill>
              </a:rPr>
              <a:t>low income renters (% of total)</a:t>
            </a:r>
          </a:p>
          <a:p>
            <a:pPr lvl="1" eaLnBrk="1" hangingPunct="1">
              <a:lnSpc>
                <a:spcPct val="90000"/>
              </a:lnSpc>
              <a:defRPr/>
            </a:pPr>
            <a:r>
              <a:rPr lang="en-AU" altLang="en-US" dirty="0" smtClean="0">
                <a:solidFill>
                  <a:srgbClr val="BF331A"/>
                </a:solidFill>
              </a:rPr>
              <a:t>[Insert no.] </a:t>
            </a:r>
            <a:r>
              <a:rPr lang="en-AU" altLang="en-US" dirty="0" smtClean="0">
                <a:solidFill>
                  <a:schemeClr val="accent3">
                    <a:lumMod val="50000"/>
                  </a:schemeClr>
                </a:solidFill>
              </a:rPr>
              <a:t>moderate income renters (% of total)</a:t>
            </a:r>
          </a:p>
          <a:p>
            <a:pPr marL="457200" lvl="1" indent="0" eaLnBrk="1" hangingPunct="1">
              <a:lnSpc>
                <a:spcPct val="90000"/>
              </a:lnSpc>
              <a:buFont typeface="Tahoma" pitchFamily="34" charset="0"/>
              <a:buNone/>
              <a:defRPr/>
            </a:pPr>
            <a:r>
              <a:rPr lang="en-AU" altLang="en-US" dirty="0" smtClean="0">
                <a:solidFill>
                  <a:schemeClr val="accent3">
                    <a:lumMod val="50000"/>
                  </a:schemeClr>
                </a:solidFill>
              </a:rPr>
              <a:t>____________________________________</a:t>
            </a:r>
          </a:p>
          <a:p>
            <a:pPr lvl="1" eaLnBrk="1" hangingPunct="1">
              <a:lnSpc>
                <a:spcPct val="90000"/>
              </a:lnSpc>
              <a:defRPr/>
            </a:pPr>
            <a:r>
              <a:rPr lang="en-AU" altLang="en-US" dirty="0" smtClean="0">
                <a:solidFill>
                  <a:schemeClr val="accent3">
                    <a:lumMod val="50000"/>
                  </a:schemeClr>
                </a:solidFill>
              </a:rPr>
              <a:t>Total renters in housing stress: </a:t>
            </a:r>
            <a:r>
              <a:rPr lang="en-AU" altLang="en-US" dirty="0" smtClean="0">
                <a:solidFill>
                  <a:srgbClr val="BF331A"/>
                </a:solidFill>
              </a:rPr>
              <a:t>[Insert no.]</a:t>
            </a:r>
          </a:p>
          <a:p>
            <a:pPr lvl="1" eaLnBrk="1" hangingPunct="1">
              <a:lnSpc>
                <a:spcPct val="90000"/>
              </a:lnSpc>
              <a:defRPr/>
            </a:pPr>
            <a:endParaRPr lang="en-AU" altLang="en-US" dirty="0" smtClean="0">
              <a:solidFill>
                <a:schemeClr val="accent3">
                  <a:lumMod val="50000"/>
                </a:schemeClr>
              </a:solidFill>
            </a:endParaRPr>
          </a:p>
          <a:p>
            <a:pPr marL="0" indent="0" eaLnBrk="1" hangingPunct="1">
              <a:lnSpc>
                <a:spcPct val="90000"/>
              </a:lnSpc>
              <a:buFont typeface="Tahoma" pitchFamily="34" charset="0"/>
              <a:buNone/>
              <a:defRPr/>
            </a:pPr>
            <a:r>
              <a:rPr lang="en-AU" altLang="en-US" dirty="0" smtClean="0">
                <a:solidFill>
                  <a:srgbClr val="BF331A"/>
                </a:solidFill>
              </a:rPr>
              <a:t>[insert] </a:t>
            </a:r>
            <a:r>
              <a:rPr lang="en-AU" altLang="en-US" dirty="0" smtClean="0">
                <a:solidFill>
                  <a:schemeClr val="accent3">
                    <a:lumMod val="50000"/>
                  </a:schemeClr>
                </a:solidFill>
              </a:rPr>
              <a:t>LGA </a:t>
            </a:r>
            <a:r>
              <a:rPr lang="en-AU" altLang="en-US" dirty="0" smtClean="0">
                <a:solidFill>
                  <a:srgbClr val="BF331A"/>
                </a:solidFill>
              </a:rPr>
              <a:t>ranks [insert] in NSW </a:t>
            </a:r>
            <a:r>
              <a:rPr lang="en-AU" altLang="en-US" dirty="0" smtClean="0">
                <a:solidFill>
                  <a:schemeClr val="accent3">
                    <a:lumMod val="50000"/>
                  </a:schemeClr>
                </a:solidFill>
              </a:rPr>
              <a:t>for the number of renters in housing stress </a:t>
            </a:r>
          </a:p>
          <a:p>
            <a:pPr eaLnBrk="1" hangingPunct="1">
              <a:lnSpc>
                <a:spcPct val="90000"/>
              </a:lnSpc>
              <a:defRPr/>
            </a:pPr>
            <a:endParaRPr lang="en-AU" altLang="en-US" dirty="0" smtClean="0">
              <a:solidFill>
                <a:schemeClr val="accent3">
                  <a:lumMod val="50000"/>
                </a:schemeClr>
              </a:solidFill>
            </a:endParaRPr>
          </a:p>
        </p:txBody>
      </p:sp>
    </p:spTree>
    <p:extLst>
      <p:ext uri="{BB962C8B-B14F-4D97-AF65-F5344CB8AC3E}">
        <p14:creationId xmlns:p14="http://schemas.microsoft.com/office/powerpoint/2010/main" val="758294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idx="4294967295"/>
          </p:nvPr>
        </p:nvSpPr>
        <p:spPr>
          <a:xfrm>
            <a:off x="-180528" y="260648"/>
            <a:ext cx="8229600" cy="1143000"/>
          </a:xfrm>
        </p:spPr>
        <p:txBody>
          <a:bodyPr>
            <a:normAutofit fontScale="90000"/>
          </a:bodyPr>
          <a:lstStyle/>
          <a:p>
            <a:pPr eaLnBrk="1" hangingPunct="1"/>
            <a:r>
              <a:rPr lang="en-AU" altLang="en-US" sz="3600" dirty="0" smtClean="0">
                <a:latin typeface="Arial" pitchFamily="34" charset="0"/>
              </a:rPr>
              <a:t>What is the need for Affordable Housing?</a:t>
            </a:r>
          </a:p>
        </p:txBody>
      </p:sp>
      <p:sp>
        <p:nvSpPr>
          <p:cNvPr id="4099" name="Rectangle 3"/>
          <p:cNvSpPr>
            <a:spLocks noGrp="1" noChangeArrowheads="1"/>
          </p:cNvSpPr>
          <p:nvPr>
            <p:ph type="body" idx="4294967295"/>
          </p:nvPr>
        </p:nvSpPr>
        <p:spPr>
          <a:xfrm>
            <a:off x="250825" y="1412875"/>
            <a:ext cx="8713788" cy="4752975"/>
          </a:xfrm>
        </p:spPr>
        <p:txBody>
          <a:bodyPr/>
          <a:lstStyle/>
          <a:p>
            <a:pPr marL="0" indent="0">
              <a:buFont typeface="Tahoma" pitchFamily="34" charset="0"/>
              <a:buNone/>
              <a:defRPr/>
            </a:pPr>
            <a:r>
              <a:rPr lang="en-AU" altLang="en-US" dirty="0" smtClean="0">
                <a:solidFill>
                  <a:schemeClr val="accent3">
                    <a:lumMod val="50000"/>
                  </a:schemeClr>
                </a:solidFill>
              </a:rPr>
              <a:t>[INSERT RELEVANT MAP FROM TOOLKIT]</a:t>
            </a:r>
          </a:p>
        </p:txBody>
      </p:sp>
    </p:spTree>
    <p:extLst>
      <p:ext uri="{BB962C8B-B14F-4D97-AF65-F5344CB8AC3E}">
        <p14:creationId xmlns:p14="http://schemas.microsoft.com/office/powerpoint/2010/main" val="3482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p:txBody>
          <a:bodyPr>
            <a:normAutofit fontScale="90000"/>
          </a:bodyPr>
          <a:lstStyle/>
          <a:p>
            <a:pPr eaLnBrk="1" hangingPunct="1">
              <a:defRPr/>
            </a:pPr>
            <a:r>
              <a:rPr lang="en-AU" altLang="en-US" sz="3600" dirty="0" smtClean="0">
                <a:solidFill>
                  <a:schemeClr val="accent3">
                    <a:lumMod val="50000"/>
                  </a:schemeClr>
                </a:solidFill>
                <a:latin typeface="Arial" panose="020B0604020202020204" pitchFamily="34" charset="0"/>
              </a:rPr>
              <a:t>What is the need for Affordable Housing?</a:t>
            </a:r>
          </a:p>
        </p:txBody>
      </p:sp>
      <p:sp>
        <p:nvSpPr>
          <p:cNvPr id="9219" name="Rectangle 3"/>
          <p:cNvSpPr>
            <a:spLocks noGrp="1" noChangeArrowheads="1"/>
          </p:cNvSpPr>
          <p:nvPr>
            <p:ph type="body" idx="4294967295"/>
          </p:nvPr>
        </p:nvSpPr>
        <p:spPr>
          <a:xfrm>
            <a:off x="395288" y="1412875"/>
            <a:ext cx="8569325" cy="4752975"/>
          </a:xfrm>
        </p:spPr>
        <p:txBody>
          <a:bodyPr/>
          <a:lstStyle/>
          <a:p>
            <a:pPr marL="0" indent="0" eaLnBrk="1" hangingPunct="1">
              <a:lnSpc>
                <a:spcPct val="90000"/>
              </a:lnSpc>
              <a:buFont typeface="Tahoma" pitchFamily="34" charset="0"/>
              <a:buNone/>
              <a:defRPr/>
            </a:pPr>
            <a:endParaRPr lang="en-AU" altLang="en-US" sz="1000" dirty="0" smtClean="0">
              <a:solidFill>
                <a:schemeClr val="accent3">
                  <a:lumMod val="50000"/>
                </a:schemeClr>
              </a:solidFill>
            </a:endParaRPr>
          </a:p>
          <a:p>
            <a:pPr marL="0" indent="0" eaLnBrk="1" hangingPunct="1">
              <a:lnSpc>
                <a:spcPct val="90000"/>
              </a:lnSpc>
              <a:buFont typeface="Tahoma" pitchFamily="34" charset="0"/>
              <a:buNone/>
              <a:defRPr/>
            </a:pPr>
            <a:r>
              <a:rPr lang="en-AU" altLang="en-US" dirty="0" smtClean="0">
                <a:solidFill>
                  <a:srgbClr val="BF331A"/>
                </a:solidFill>
              </a:rPr>
              <a:t>Proportion of target group </a:t>
            </a:r>
            <a:r>
              <a:rPr lang="en-AU" altLang="en-US" dirty="0" smtClean="0">
                <a:solidFill>
                  <a:schemeClr val="accent3">
                    <a:lumMod val="50000"/>
                  </a:schemeClr>
                </a:solidFill>
              </a:rPr>
              <a:t>in housing stress:</a:t>
            </a:r>
          </a:p>
          <a:p>
            <a:pPr eaLnBrk="1" hangingPunct="1">
              <a:lnSpc>
                <a:spcPct val="90000"/>
              </a:lnSpc>
              <a:defRPr/>
            </a:pPr>
            <a:r>
              <a:rPr lang="en-AU" altLang="en-US" sz="3000" dirty="0" smtClean="0">
                <a:solidFill>
                  <a:srgbClr val="BF331A"/>
                </a:solidFill>
              </a:rPr>
              <a:t>[?]</a:t>
            </a:r>
            <a:r>
              <a:rPr lang="en-AU" altLang="en-US" sz="3000" dirty="0" smtClean="0">
                <a:solidFill>
                  <a:schemeClr val="accent3">
                    <a:lumMod val="50000"/>
                  </a:schemeClr>
                </a:solidFill>
              </a:rPr>
              <a:t>% of very low income renting households</a:t>
            </a:r>
          </a:p>
          <a:p>
            <a:pPr eaLnBrk="1" hangingPunct="1">
              <a:lnSpc>
                <a:spcPct val="90000"/>
              </a:lnSpc>
              <a:defRPr/>
            </a:pPr>
            <a:r>
              <a:rPr lang="en-AU" altLang="en-US" sz="3000" dirty="0" smtClean="0">
                <a:solidFill>
                  <a:srgbClr val="BF331A"/>
                </a:solidFill>
              </a:rPr>
              <a:t>[?]</a:t>
            </a:r>
            <a:r>
              <a:rPr lang="en-AU" altLang="en-US" sz="3000" dirty="0" smtClean="0">
                <a:solidFill>
                  <a:schemeClr val="accent3">
                    <a:lumMod val="50000"/>
                  </a:schemeClr>
                </a:solidFill>
              </a:rPr>
              <a:t>% of low income renting households</a:t>
            </a:r>
          </a:p>
          <a:p>
            <a:pPr eaLnBrk="1" hangingPunct="1">
              <a:lnSpc>
                <a:spcPct val="90000"/>
              </a:lnSpc>
              <a:defRPr/>
            </a:pPr>
            <a:r>
              <a:rPr lang="en-AU" altLang="en-US" sz="3000" dirty="0">
                <a:solidFill>
                  <a:srgbClr val="BF331A"/>
                </a:solidFill>
              </a:rPr>
              <a:t>[?]</a:t>
            </a:r>
            <a:r>
              <a:rPr lang="en-AU" altLang="en-US" sz="3000" dirty="0" smtClean="0">
                <a:solidFill>
                  <a:schemeClr val="accent3">
                    <a:lumMod val="50000"/>
                  </a:schemeClr>
                </a:solidFill>
              </a:rPr>
              <a:t>% of moderate income renting households </a:t>
            </a:r>
          </a:p>
          <a:p>
            <a:pPr eaLnBrk="1" hangingPunct="1">
              <a:lnSpc>
                <a:spcPct val="90000"/>
              </a:lnSpc>
              <a:defRPr/>
            </a:pPr>
            <a:endParaRPr lang="en-AU" altLang="en-US" dirty="0" smtClean="0">
              <a:solidFill>
                <a:schemeClr val="accent3">
                  <a:lumMod val="50000"/>
                </a:schemeClr>
              </a:solidFill>
            </a:endParaRPr>
          </a:p>
          <a:p>
            <a:pPr marL="0" indent="0" eaLnBrk="1" hangingPunct="1">
              <a:lnSpc>
                <a:spcPct val="90000"/>
              </a:lnSpc>
              <a:buFont typeface="Tahoma" pitchFamily="34" charset="0"/>
              <a:buNone/>
              <a:defRPr/>
            </a:pPr>
            <a:r>
              <a:rPr lang="en-AU" altLang="en-US" dirty="0" smtClean="0">
                <a:solidFill>
                  <a:schemeClr val="accent3">
                    <a:lumMod val="50000"/>
                  </a:schemeClr>
                </a:solidFill>
              </a:rPr>
              <a:t>On </a:t>
            </a:r>
            <a:r>
              <a:rPr lang="en-AU" altLang="en-US" dirty="0" smtClean="0">
                <a:solidFill>
                  <a:srgbClr val="BF331A"/>
                </a:solidFill>
              </a:rPr>
              <a:t>combined housing stress indicators</a:t>
            </a:r>
            <a:r>
              <a:rPr lang="en-AU" altLang="en-US" dirty="0" smtClean="0">
                <a:solidFill>
                  <a:schemeClr val="accent3">
                    <a:lumMod val="50000"/>
                  </a:schemeClr>
                </a:solidFill>
              </a:rPr>
              <a:t>, </a:t>
            </a:r>
            <a:r>
              <a:rPr lang="en-AU" altLang="en-US" dirty="0" smtClean="0">
                <a:solidFill>
                  <a:srgbClr val="BF331A"/>
                </a:solidFill>
              </a:rPr>
              <a:t>[insert] </a:t>
            </a:r>
            <a:r>
              <a:rPr lang="en-AU" altLang="en-US" dirty="0" smtClean="0">
                <a:solidFill>
                  <a:schemeClr val="accent3">
                    <a:lumMod val="50000"/>
                  </a:schemeClr>
                </a:solidFill>
              </a:rPr>
              <a:t>LGA ranks </a:t>
            </a:r>
            <a:r>
              <a:rPr lang="en-AU" altLang="en-US" dirty="0" smtClean="0">
                <a:solidFill>
                  <a:srgbClr val="BF331A"/>
                </a:solidFill>
              </a:rPr>
              <a:t>[insert] </a:t>
            </a:r>
            <a:r>
              <a:rPr lang="en-AU" altLang="en-US" dirty="0" smtClean="0">
                <a:solidFill>
                  <a:schemeClr val="accent3">
                    <a:lumMod val="50000"/>
                  </a:schemeClr>
                </a:solidFill>
              </a:rPr>
              <a:t>out of 152 LGAs in NSW on this measure of housing need.  </a:t>
            </a:r>
          </a:p>
        </p:txBody>
      </p:sp>
    </p:spTree>
    <p:extLst>
      <p:ext uri="{BB962C8B-B14F-4D97-AF65-F5344CB8AC3E}">
        <p14:creationId xmlns:p14="http://schemas.microsoft.com/office/powerpoint/2010/main" val="190003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What about housing diversity?</a:t>
            </a:r>
          </a:p>
        </p:txBody>
      </p:sp>
      <p:sp>
        <p:nvSpPr>
          <p:cNvPr id="9219" name="Rectangle 3"/>
          <p:cNvSpPr>
            <a:spLocks noGrp="1" noChangeArrowheads="1"/>
          </p:cNvSpPr>
          <p:nvPr>
            <p:ph type="body" idx="4294967295"/>
          </p:nvPr>
        </p:nvSpPr>
        <p:spPr>
          <a:xfrm>
            <a:off x="395288" y="1412875"/>
            <a:ext cx="8569325" cy="4752975"/>
          </a:xfrm>
        </p:spPr>
        <p:txBody>
          <a:bodyPr/>
          <a:lstStyle/>
          <a:p>
            <a:pPr marL="0" indent="0" eaLnBrk="1" hangingPunct="1">
              <a:lnSpc>
                <a:spcPct val="90000"/>
              </a:lnSpc>
              <a:buFont typeface="Tahoma" pitchFamily="34" charset="0"/>
              <a:buNone/>
              <a:defRPr/>
            </a:pPr>
            <a:endParaRPr lang="en-AU" altLang="en-US" sz="1000" dirty="0" smtClean="0">
              <a:solidFill>
                <a:schemeClr val="accent3">
                  <a:lumMod val="50000"/>
                </a:schemeClr>
              </a:solidFill>
            </a:endParaRPr>
          </a:p>
          <a:p>
            <a:pPr eaLnBrk="1" hangingPunct="1">
              <a:lnSpc>
                <a:spcPct val="90000"/>
              </a:lnSpc>
              <a:defRPr/>
            </a:pPr>
            <a:r>
              <a:rPr lang="en-AU" altLang="en-US" dirty="0" smtClean="0">
                <a:solidFill>
                  <a:schemeClr val="accent3">
                    <a:lumMod val="50000"/>
                  </a:schemeClr>
                </a:solidFill>
              </a:rPr>
              <a:t>Ratio of </a:t>
            </a:r>
            <a:r>
              <a:rPr lang="en-AU" altLang="en-US" dirty="0" smtClean="0">
                <a:solidFill>
                  <a:srgbClr val="BF331A"/>
                </a:solidFill>
              </a:rPr>
              <a:t>smaller households to smaller dwellings  </a:t>
            </a:r>
            <a:r>
              <a:rPr lang="en-AU" altLang="en-US" dirty="0" smtClean="0">
                <a:solidFill>
                  <a:schemeClr val="accent3">
                    <a:lumMod val="50000"/>
                  </a:schemeClr>
                </a:solidFill>
              </a:rPr>
              <a:t>was </a:t>
            </a:r>
            <a:r>
              <a:rPr lang="en-AU" altLang="en-US" dirty="0" smtClean="0">
                <a:solidFill>
                  <a:srgbClr val="BF331A"/>
                </a:solidFill>
              </a:rPr>
              <a:t>[insert ratio] </a:t>
            </a:r>
            <a:r>
              <a:rPr lang="en-AU" altLang="en-US" dirty="0" smtClean="0">
                <a:solidFill>
                  <a:schemeClr val="accent3">
                    <a:lumMod val="50000"/>
                  </a:schemeClr>
                </a:solidFill>
              </a:rPr>
              <a:t>compared with </a:t>
            </a:r>
            <a:r>
              <a:rPr lang="en-AU" altLang="en-US" dirty="0" smtClean="0">
                <a:solidFill>
                  <a:srgbClr val="BF331A"/>
                </a:solidFill>
              </a:rPr>
              <a:t>[insert comparator ratio as ?:?]</a:t>
            </a:r>
          </a:p>
          <a:p>
            <a:pPr eaLnBrk="1" hangingPunct="1">
              <a:lnSpc>
                <a:spcPct val="90000"/>
              </a:lnSpc>
              <a:defRPr/>
            </a:pPr>
            <a:endParaRPr lang="en-AU" altLang="en-US" sz="2000" dirty="0" smtClean="0">
              <a:solidFill>
                <a:schemeClr val="accent3">
                  <a:lumMod val="50000"/>
                </a:schemeClr>
              </a:solidFill>
            </a:endParaRPr>
          </a:p>
          <a:p>
            <a:pPr marL="0" indent="0" eaLnBrk="1" hangingPunct="1">
              <a:lnSpc>
                <a:spcPct val="90000"/>
              </a:lnSpc>
              <a:buFont typeface="Tahoma" pitchFamily="34" charset="0"/>
              <a:buNone/>
              <a:defRPr/>
            </a:pPr>
            <a:r>
              <a:rPr lang="en-AU" altLang="en-US" dirty="0" smtClean="0">
                <a:solidFill>
                  <a:srgbClr val="BF331A"/>
                </a:solidFill>
              </a:rPr>
              <a:t>[Insert] </a:t>
            </a:r>
            <a:r>
              <a:rPr lang="en-AU" altLang="en-US" dirty="0" smtClean="0">
                <a:solidFill>
                  <a:schemeClr val="accent3">
                    <a:lumMod val="50000"/>
                  </a:schemeClr>
                </a:solidFill>
              </a:rPr>
              <a:t>LGA </a:t>
            </a:r>
            <a:r>
              <a:rPr lang="en-AU" altLang="en-US" dirty="0" smtClean="0">
                <a:solidFill>
                  <a:srgbClr val="BF331A"/>
                </a:solidFill>
              </a:rPr>
              <a:t>ranks [insert] </a:t>
            </a:r>
            <a:r>
              <a:rPr lang="en-AU" altLang="en-US" dirty="0" smtClean="0">
                <a:solidFill>
                  <a:schemeClr val="accent3">
                    <a:lumMod val="50000"/>
                  </a:schemeClr>
                </a:solidFill>
              </a:rPr>
              <a:t>out of 152 LGAs in NSW in on the need for more smaller housing.</a:t>
            </a:r>
          </a:p>
        </p:txBody>
      </p:sp>
    </p:spTree>
    <p:extLst>
      <p:ext uri="{BB962C8B-B14F-4D97-AF65-F5344CB8AC3E}">
        <p14:creationId xmlns:p14="http://schemas.microsoft.com/office/powerpoint/2010/main" val="520708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idx="4294967295"/>
          </p:nvPr>
        </p:nvSpPr>
        <p:spPr>
          <a:xfrm>
            <a:off x="-294570" y="260648"/>
            <a:ext cx="8229600" cy="1143000"/>
          </a:xfrm>
        </p:spPr>
        <p:txBody>
          <a:bodyPr/>
          <a:lstStyle/>
          <a:p>
            <a:pPr eaLnBrk="1" hangingPunct="1"/>
            <a:r>
              <a:rPr lang="en-AU" altLang="en-US" sz="3300" dirty="0" smtClean="0">
                <a:latin typeface="Arial" pitchFamily="34" charset="0"/>
              </a:rPr>
              <a:t>What else do we know about local affordability?</a:t>
            </a:r>
          </a:p>
        </p:txBody>
      </p:sp>
      <p:sp>
        <p:nvSpPr>
          <p:cNvPr id="9219" name="Rectangle 3"/>
          <p:cNvSpPr>
            <a:spLocks noGrp="1" noChangeArrowheads="1"/>
          </p:cNvSpPr>
          <p:nvPr>
            <p:ph type="body" idx="4294967295"/>
          </p:nvPr>
        </p:nvSpPr>
        <p:spPr>
          <a:xfrm>
            <a:off x="287338" y="1628775"/>
            <a:ext cx="8569325" cy="4465638"/>
          </a:xfrm>
        </p:spPr>
        <p:txBody>
          <a:bodyPr/>
          <a:lstStyle/>
          <a:p>
            <a:pPr marL="0" indent="0" eaLnBrk="1" hangingPunct="1">
              <a:lnSpc>
                <a:spcPct val="90000"/>
              </a:lnSpc>
              <a:buFont typeface="Tahoma" pitchFamily="34" charset="0"/>
              <a:buNone/>
              <a:defRPr/>
            </a:pPr>
            <a:r>
              <a:rPr lang="en-AU" altLang="en-US" sz="2800" dirty="0" smtClean="0">
                <a:solidFill>
                  <a:schemeClr val="accent3">
                    <a:lumMod val="50000"/>
                  </a:schemeClr>
                </a:solidFill>
              </a:rPr>
              <a:t>[Insert qualitative and quantitative information from your own agency or community, for example:</a:t>
            </a:r>
          </a:p>
          <a:p>
            <a:pPr eaLnBrk="1" hangingPunct="1">
              <a:lnSpc>
                <a:spcPct val="90000"/>
              </a:lnSpc>
              <a:defRPr/>
            </a:pPr>
            <a:r>
              <a:rPr lang="en-AU" altLang="en-US" sz="2800" dirty="0" smtClean="0">
                <a:solidFill>
                  <a:srgbClr val="BF331A"/>
                </a:solidFill>
              </a:rPr>
              <a:t>Waiting list </a:t>
            </a:r>
            <a:r>
              <a:rPr lang="en-AU" altLang="en-US" sz="2800" dirty="0" smtClean="0">
                <a:solidFill>
                  <a:schemeClr val="accent3">
                    <a:lumMod val="50000"/>
                  </a:schemeClr>
                </a:solidFill>
              </a:rPr>
              <a:t>data – total and household type</a:t>
            </a:r>
          </a:p>
          <a:p>
            <a:pPr eaLnBrk="1" hangingPunct="1">
              <a:lnSpc>
                <a:spcPct val="90000"/>
              </a:lnSpc>
              <a:defRPr/>
            </a:pPr>
            <a:r>
              <a:rPr lang="en-AU" altLang="en-US" sz="2800" dirty="0" smtClean="0">
                <a:solidFill>
                  <a:schemeClr val="accent3">
                    <a:lumMod val="50000"/>
                  </a:schemeClr>
                </a:solidFill>
              </a:rPr>
              <a:t>Information from </a:t>
            </a:r>
            <a:r>
              <a:rPr lang="en-AU" altLang="en-US" sz="2800" dirty="0" smtClean="0">
                <a:solidFill>
                  <a:srgbClr val="BF331A"/>
                </a:solidFill>
              </a:rPr>
              <a:t>homelessness </a:t>
            </a:r>
            <a:r>
              <a:rPr lang="en-AU" altLang="en-US" sz="2800" dirty="0" smtClean="0">
                <a:solidFill>
                  <a:schemeClr val="accent3">
                    <a:lumMod val="50000"/>
                  </a:schemeClr>
                </a:solidFill>
              </a:rPr>
              <a:t>services</a:t>
            </a:r>
          </a:p>
          <a:p>
            <a:pPr eaLnBrk="1" hangingPunct="1">
              <a:lnSpc>
                <a:spcPct val="90000"/>
              </a:lnSpc>
              <a:defRPr/>
            </a:pPr>
            <a:r>
              <a:rPr lang="en-AU" altLang="en-US" sz="2800" dirty="0" smtClean="0">
                <a:solidFill>
                  <a:schemeClr val="accent3">
                    <a:lumMod val="50000"/>
                  </a:schemeClr>
                </a:solidFill>
              </a:rPr>
              <a:t>Information on the state of the </a:t>
            </a:r>
            <a:r>
              <a:rPr lang="en-AU" altLang="en-US" sz="2800" dirty="0" smtClean="0">
                <a:solidFill>
                  <a:srgbClr val="BF331A"/>
                </a:solidFill>
              </a:rPr>
              <a:t>local housing market </a:t>
            </a:r>
            <a:r>
              <a:rPr lang="en-AU" altLang="en-US" sz="2800" dirty="0" smtClean="0">
                <a:solidFill>
                  <a:schemeClr val="accent3">
                    <a:lumMod val="50000"/>
                  </a:schemeClr>
                </a:solidFill>
              </a:rPr>
              <a:t>(e.g. related to private rental availability, vacancy rate, difficulty head leasing, etc)]</a:t>
            </a:r>
          </a:p>
          <a:p>
            <a:pPr marL="0" indent="0" eaLnBrk="1" hangingPunct="1">
              <a:lnSpc>
                <a:spcPct val="90000"/>
              </a:lnSpc>
              <a:buFont typeface="Tahoma" pitchFamily="34" charset="0"/>
              <a:buNone/>
              <a:defRPr/>
            </a:pPr>
            <a:endParaRPr lang="en-AU" altLang="en-US" sz="2800" dirty="0" smtClean="0">
              <a:solidFill>
                <a:schemeClr val="accent3">
                  <a:lumMod val="50000"/>
                </a:schemeClr>
              </a:solidFill>
            </a:endParaRPr>
          </a:p>
        </p:txBody>
      </p:sp>
    </p:spTree>
    <p:extLst>
      <p:ext uri="{BB962C8B-B14F-4D97-AF65-F5344CB8AC3E}">
        <p14:creationId xmlns:p14="http://schemas.microsoft.com/office/powerpoint/2010/main" val="3606634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a:xfrm>
            <a:off x="0" y="328613"/>
            <a:ext cx="8229600" cy="1143000"/>
          </a:xfrm>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What are some </a:t>
            </a:r>
            <a:r>
              <a:rPr lang="en-AU" altLang="en-US" sz="3600" b="1" dirty="0" smtClean="0">
                <a:solidFill>
                  <a:schemeClr val="accent3">
                    <a:lumMod val="50000"/>
                  </a:schemeClr>
                </a:solidFill>
                <a:latin typeface="Arial" panose="020B0604020202020204" pitchFamily="34" charset="0"/>
              </a:rPr>
              <a:t>common myths</a:t>
            </a:r>
            <a:r>
              <a:rPr lang="en-AU" altLang="en-US" sz="3600" dirty="0" smtClean="0">
                <a:solidFill>
                  <a:schemeClr val="accent3">
                    <a:lumMod val="50000"/>
                  </a:schemeClr>
                </a:solidFill>
                <a:latin typeface="Arial" panose="020B0604020202020204" pitchFamily="34" charset="0"/>
              </a:rPr>
              <a:t>?</a:t>
            </a:r>
          </a:p>
        </p:txBody>
      </p:sp>
      <p:sp>
        <p:nvSpPr>
          <p:cNvPr id="4099" name="Rectangle 3"/>
          <p:cNvSpPr>
            <a:spLocks noGrp="1" noChangeArrowheads="1"/>
          </p:cNvSpPr>
          <p:nvPr>
            <p:ph type="body" idx="4294967295"/>
          </p:nvPr>
        </p:nvSpPr>
        <p:spPr>
          <a:xfrm>
            <a:off x="250825" y="1412875"/>
            <a:ext cx="8137525" cy="4752975"/>
          </a:xfrm>
        </p:spPr>
        <p:txBody>
          <a:bodyPr>
            <a:normAutofit lnSpcReduction="10000"/>
          </a:bodyPr>
          <a:lstStyle/>
          <a:p>
            <a:pPr marL="0" indent="0">
              <a:buFont typeface="Tahoma" pitchFamily="34" charset="0"/>
              <a:buNone/>
              <a:defRPr/>
            </a:pPr>
            <a:r>
              <a:rPr lang="en-AU" dirty="0" smtClean="0">
                <a:solidFill>
                  <a:schemeClr val="accent3">
                    <a:lumMod val="50000"/>
                  </a:schemeClr>
                </a:solidFill>
              </a:rPr>
              <a:t>	Affordable housing residents are 	‘</a:t>
            </a:r>
            <a:r>
              <a:rPr lang="en-AU" dirty="0" smtClean="0">
                <a:solidFill>
                  <a:srgbClr val="BF331A"/>
                </a:solidFill>
              </a:rPr>
              <a:t>different’ to other people </a:t>
            </a:r>
            <a:r>
              <a:rPr lang="en-AU" dirty="0" smtClean="0">
                <a:solidFill>
                  <a:schemeClr val="accent3">
                    <a:lumMod val="50000"/>
                  </a:schemeClr>
                </a:solidFill>
              </a:rPr>
              <a:t>in the 	community!</a:t>
            </a:r>
          </a:p>
          <a:p>
            <a:pPr marL="0" indent="0">
              <a:buFont typeface="Tahoma" pitchFamily="34" charset="0"/>
              <a:buNone/>
              <a:defRPr/>
            </a:pPr>
            <a:r>
              <a:rPr lang="en-AU" dirty="0" smtClean="0">
                <a:solidFill>
                  <a:schemeClr val="accent3">
                    <a:lumMod val="50000"/>
                  </a:schemeClr>
                </a:solidFill>
              </a:rPr>
              <a:t>	Affordable housing is </a:t>
            </a:r>
            <a:r>
              <a:rPr lang="en-AU" dirty="0" smtClean="0">
                <a:solidFill>
                  <a:srgbClr val="BF331A"/>
                </a:solidFill>
              </a:rPr>
              <a:t>sub-standard </a:t>
            </a:r>
            <a:r>
              <a:rPr lang="en-AU" dirty="0" smtClean="0">
                <a:solidFill>
                  <a:schemeClr val="accent3">
                    <a:lumMod val="50000"/>
                  </a:schemeClr>
                </a:solidFill>
              </a:rPr>
              <a:t>	accommodation!</a:t>
            </a:r>
          </a:p>
          <a:p>
            <a:pPr marL="0" indent="0">
              <a:buFont typeface="Tahoma" pitchFamily="34" charset="0"/>
              <a:buNone/>
              <a:defRPr/>
            </a:pPr>
            <a:r>
              <a:rPr lang="en-AU" dirty="0" smtClean="0">
                <a:solidFill>
                  <a:schemeClr val="accent3">
                    <a:lumMod val="50000"/>
                  </a:schemeClr>
                </a:solidFill>
              </a:rPr>
              <a:t>	</a:t>
            </a:r>
            <a:r>
              <a:rPr lang="en-AU" dirty="0" smtClean="0">
                <a:solidFill>
                  <a:srgbClr val="BF331A"/>
                </a:solidFill>
              </a:rPr>
              <a:t>You can ‘tell’ </a:t>
            </a:r>
            <a:r>
              <a:rPr lang="en-AU" dirty="0" smtClean="0">
                <a:solidFill>
                  <a:schemeClr val="accent3">
                    <a:lumMod val="50000"/>
                  </a:schemeClr>
                </a:solidFill>
              </a:rPr>
              <a:t>which is the ‘affordable 	housing in a development! </a:t>
            </a:r>
          </a:p>
          <a:p>
            <a:pPr marL="0" indent="0">
              <a:buFont typeface="Tahoma" pitchFamily="34" charset="0"/>
              <a:buNone/>
              <a:defRPr/>
            </a:pPr>
            <a:r>
              <a:rPr lang="en-AU" dirty="0">
                <a:solidFill>
                  <a:schemeClr val="tx1">
                    <a:lumMod val="65000"/>
                    <a:lumOff val="35000"/>
                  </a:schemeClr>
                </a:solidFill>
              </a:rPr>
              <a:t>	</a:t>
            </a:r>
            <a:r>
              <a:rPr lang="en-AU" dirty="0">
                <a:solidFill>
                  <a:schemeClr val="accent3">
                    <a:lumMod val="50000"/>
                  </a:schemeClr>
                </a:solidFill>
              </a:rPr>
              <a:t>Including affordable housing will 	</a:t>
            </a:r>
            <a:r>
              <a:rPr lang="en-AU" dirty="0">
                <a:solidFill>
                  <a:srgbClr val="BF331A"/>
                </a:solidFill>
              </a:rPr>
              <a:t>reduce </a:t>
            </a:r>
            <a:r>
              <a:rPr lang="en-AU" dirty="0" smtClean="0">
                <a:solidFill>
                  <a:srgbClr val="BF331A"/>
                </a:solidFill>
              </a:rPr>
              <a:t>	property </a:t>
            </a:r>
            <a:r>
              <a:rPr lang="en-AU" dirty="0">
                <a:solidFill>
                  <a:srgbClr val="BF331A"/>
                </a:solidFill>
              </a:rPr>
              <a:t>values</a:t>
            </a:r>
            <a:r>
              <a:rPr lang="en-AU" dirty="0">
                <a:solidFill>
                  <a:schemeClr val="accent3">
                    <a:lumMod val="50000"/>
                  </a:schemeClr>
                </a:solidFill>
              </a:rPr>
              <a:t>!</a:t>
            </a:r>
          </a:p>
          <a:p>
            <a:pPr>
              <a:defRPr/>
            </a:pPr>
            <a:endParaRPr lang="en-AU" dirty="0" smtClean="0">
              <a:solidFill>
                <a:schemeClr val="tx1">
                  <a:lumMod val="65000"/>
                  <a:lumOff val="35000"/>
                </a:schemeClr>
              </a:solidFill>
            </a:endParaRPr>
          </a:p>
        </p:txBody>
      </p:sp>
      <p:sp>
        <p:nvSpPr>
          <p:cNvPr id="7" name="Multiply 6"/>
          <p:cNvSpPr/>
          <p:nvPr/>
        </p:nvSpPr>
        <p:spPr bwMode="auto">
          <a:xfrm>
            <a:off x="512763" y="1471613"/>
            <a:ext cx="771525" cy="720725"/>
          </a:xfrm>
          <a:prstGeom prst="mathMultiply">
            <a:avLst/>
          </a:prstGeom>
          <a:solidFill>
            <a:srgbClr val="C00000"/>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AU">
              <a:solidFill>
                <a:schemeClr val="accent3">
                  <a:lumMod val="50000"/>
                </a:schemeClr>
              </a:solidFill>
            </a:endParaRPr>
          </a:p>
        </p:txBody>
      </p:sp>
      <p:sp>
        <p:nvSpPr>
          <p:cNvPr id="8" name="Multiply 7"/>
          <p:cNvSpPr/>
          <p:nvPr/>
        </p:nvSpPr>
        <p:spPr bwMode="auto">
          <a:xfrm>
            <a:off x="512763" y="2979738"/>
            <a:ext cx="719137" cy="720725"/>
          </a:xfrm>
          <a:prstGeom prst="mathMultiply">
            <a:avLst/>
          </a:prstGeom>
          <a:solidFill>
            <a:srgbClr val="C00000"/>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AU">
              <a:solidFill>
                <a:schemeClr val="accent3">
                  <a:lumMod val="50000"/>
                </a:schemeClr>
              </a:solidFill>
            </a:endParaRPr>
          </a:p>
        </p:txBody>
      </p:sp>
      <p:sp>
        <p:nvSpPr>
          <p:cNvPr id="9" name="Multiply 8"/>
          <p:cNvSpPr/>
          <p:nvPr/>
        </p:nvSpPr>
        <p:spPr bwMode="auto">
          <a:xfrm>
            <a:off x="479425" y="4064000"/>
            <a:ext cx="719138" cy="720725"/>
          </a:xfrm>
          <a:prstGeom prst="mathMultiply">
            <a:avLst/>
          </a:prstGeom>
          <a:solidFill>
            <a:srgbClr val="C00000"/>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AU">
              <a:solidFill>
                <a:schemeClr val="accent3">
                  <a:lumMod val="50000"/>
                </a:schemeClr>
              </a:solidFill>
            </a:endParaRPr>
          </a:p>
        </p:txBody>
      </p:sp>
      <p:sp>
        <p:nvSpPr>
          <p:cNvPr id="10" name="Multiply 9"/>
          <p:cNvSpPr/>
          <p:nvPr/>
        </p:nvSpPr>
        <p:spPr bwMode="auto">
          <a:xfrm>
            <a:off x="539750" y="5100638"/>
            <a:ext cx="719138" cy="719137"/>
          </a:xfrm>
          <a:prstGeom prst="mathMultiply">
            <a:avLst/>
          </a:prstGeom>
          <a:solidFill>
            <a:srgbClr val="C00000"/>
          </a:solidFill>
          <a:ln w="9525" cap="flat" cmpd="sng" algn="ctr">
            <a:solidFill>
              <a:schemeClr val="tx1"/>
            </a:solidFill>
            <a:prstDash val="solid"/>
            <a:miter lim="800000"/>
            <a:headEnd type="none" w="med" len="med"/>
            <a:tailEnd type="none" w="med" len="med"/>
          </a:ln>
          <a:effectLst/>
          <a:extLst/>
        </p:spPr>
        <p:txBody>
          <a:bodyPr wrap="none"/>
          <a:lstStyle/>
          <a:p>
            <a:pPr algn="ctr" eaLnBrk="1" hangingPunct="1">
              <a:defRPr/>
            </a:pPr>
            <a:endParaRPr lang="en-AU">
              <a:solidFill>
                <a:schemeClr val="accent3">
                  <a:lumMod val="50000"/>
                </a:schemeClr>
              </a:solidFill>
            </a:endParaRPr>
          </a:p>
        </p:txBody>
      </p:sp>
    </p:spTree>
    <p:extLst>
      <p:ext uri="{BB962C8B-B14F-4D97-AF65-F5344CB8AC3E}">
        <p14:creationId xmlns:p14="http://schemas.microsoft.com/office/powerpoint/2010/main" val="2336595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a:xfrm>
            <a:off x="0" y="260648"/>
            <a:ext cx="8229600" cy="1143000"/>
          </a:xfrm>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Who lives in Affordable Housing?</a:t>
            </a:r>
          </a:p>
        </p:txBody>
      </p:sp>
      <p:sp>
        <p:nvSpPr>
          <p:cNvPr id="4099" name="Rectangle 3"/>
          <p:cNvSpPr>
            <a:spLocks noGrp="1" noChangeArrowheads="1"/>
          </p:cNvSpPr>
          <p:nvPr>
            <p:ph type="body" idx="4294967295"/>
          </p:nvPr>
        </p:nvSpPr>
        <p:spPr>
          <a:xfrm>
            <a:off x="250825" y="1628775"/>
            <a:ext cx="8713788" cy="4537075"/>
          </a:xfrm>
        </p:spPr>
        <p:txBody>
          <a:bodyPr/>
          <a:lstStyle/>
          <a:p>
            <a:pPr marL="0" indent="0">
              <a:buFont typeface="Tahoma" pitchFamily="34" charset="0"/>
              <a:buNone/>
              <a:defRPr/>
            </a:pPr>
            <a:r>
              <a:rPr lang="en-AU" sz="3400" dirty="0" smtClean="0">
                <a:solidFill>
                  <a:schemeClr val="accent3">
                    <a:lumMod val="50000"/>
                  </a:schemeClr>
                </a:solidFill>
              </a:rPr>
              <a:t>Examples of </a:t>
            </a:r>
            <a:r>
              <a:rPr lang="en-AU" sz="3400" b="1" dirty="0" smtClean="0">
                <a:solidFill>
                  <a:srgbClr val="BF331A"/>
                </a:solidFill>
              </a:rPr>
              <a:t>very low income </a:t>
            </a:r>
            <a:r>
              <a:rPr lang="en-AU" sz="3400" dirty="0" smtClean="0">
                <a:solidFill>
                  <a:schemeClr val="accent3">
                    <a:lumMod val="50000"/>
                  </a:schemeClr>
                </a:solidFill>
              </a:rPr>
              <a:t>households:</a:t>
            </a:r>
          </a:p>
          <a:p>
            <a:pPr>
              <a:defRPr/>
            </a:pPr>
            <a:r>
              <a:rPr lang="en-AU" sz="3000" dirty="0">
                <a:solidFill>
                  <a:schemeClr val="accent3">
                    <a:lumMod val="50000"/>
                  </a:schemeClr>
                </a:solidFill>
              </a:rPr>
              <a:t>Couple with one caring for young children and one F/T nursing assistant on $760 p/w </a:t>
            </a:r>
          </a:p>
          <a:p>
            <a:pPr>
              <a:defRPr/>
            </a:pPr>
            <a:r>
              <a:rPr lang="en-AU" sz="3000" dirty="0" smtClean="0">
                <a:solidFill>
                  <a:schemeClr val="accent3">
                    <a:lumMod val="50000"/>
                  </a:schemeClr>
                </a:solidFill>
              </a:rPr>
              <a:t>Couple </a:t>
            </a:r>
            <a:r>
              <a:rPr lang="en-AU" sz="3000" dirty="0">
                <a:solidFill>
                  <a:schemeClr val="accent3">
                    <a:lumMod val="50000"/>
                  </a:schemeClr>
                </a:solidFill>
              </a:rPr>
              <a:t>P/T retail and hospitality on $740 p/w </a:t>
            </a:r>
          </a:p>
          <a:p>
            <a:pPr>
              <a:defRPr/>
            </a:pPr>
            <a:r>
              <a:rPr lang="en-AU" sz="3000" dirty="0" smtClean="0">
                <a:solidFill>
                  <a:schemeClr val="accent3">
                    <a:lumMod val="50000"/>
                  </a:schemeClr>
                </a:solidFill>
              </a:rPr>
              <a:t>F/T aged </a:t>
            </a:r>
            <a:r>
              <a:rPr lang="en-AU" sz="3000" dirty="0">
                <a:solidFill>
                  <a:schemeClr val="accent3">
                    <a:lumMod val="50000"/>
                  </a:schemeClr>
                </a:solidFill>
              </a:rPr>
              <a:t>care </a:t>
            </a:r>
            <a:r>
              <a:rPr lang="en-AU" sz="3000" dirty="0" smtClean="0">
                <a:solidFill>
                  <a:schemeClr val="accent3">
                    <a:lumMod val="50000"/>
                  </a:schemeClr>
                </a:solidFill>
              </a:rPr>
              <a:t>worker or cleaner on $720 p/w </a:t>
            </a:r>
            <a:endParaRPr lang="en-AU" sz="3000" dirty="0">
              <a:solidFill>
                <a:schemeClr val="accent3">
                  <a:lumMod val="50000"/>
                </a:schemeClr>
              </a:solidFill>
            </a:endParaRPr>
          </a:p>
          <a:p>
            <a:pPr>
              <a:defRPr/>
            </a:pPr>
            <a:r>
              <a:rPr lang="en-AU" sz="3000" dirty="0" smtClean="0">
                <a:solidFill>
                  <a:schemeClr val="accent3">
                    <a:lumMod val="50000"/>
                  </a:schemeClr>
                </a:solidFill>
              </a:rPr>
              <a:t>Aged </a:t>
            </a:r>
            <a:r>
              <a:rPr lang="en-AU" sz="3000" dirty="0">
                <a:solidFill>
                  <a:schemeClr val="accent3">
                    <a:lumMod val="50000"/>
                  </a:schemeClr>
                </a:solidFill>
              </a:rPr>
              <a:t>pensioner couple on $654 p/w</a:t>
            </a:r>
          </a:p>
          <a:p>
            <a:pPr>
              <a:defRPr/>
            </a:pPr>
            <a:r>
              <a:rPr lang="en-AU" sz="3000" dirty="0" smtClean="0">
                <a:solidFill>
                  <a:schemeClr val="accent3">
                    <a:lumMod val="50000"/>
                  </a:schemeClr>
                </a:solidFill>
              </a:rPr>
              <a:t>Aged lone female pensioner on </a:t>
            </a:r>
            <a:r>
              <a:rPr lang="en-AU" sz="3000" dirty="0">
                <a:solidFill>
                  <a:schemeClr val="accent3">
                    <a:lumMod val="50000"/>
                  </a:schemeClr>
                </a:solidFill>
              </a:rPr>
              <a:t>$434 </a:t>
            </a:r>
            <a:r>
              <a:rPr lang="en-AU" sz="3000" dirty="0" smtClean="0">
                <a:solidFill>
                  <a:schemeClr val="accent3">
                    <a:lumMod val="50000"/>
                  </a:schemeClr>
                </a:solidFill>
              </a:rPr>
              <a:t>p/w</a:t>
            </a:r>
          </a:p>
          <a:p>
            <a:pPr>
              <a:defRPr/>
            </a:pPr>
            <a:r>
              <a:rPr lang="en-AU" sz="3000" dirty="0" smtClean="0">
                <a:solidFill>
                  <a:schemeClr val="accent3">
                    <a:lumMod val="50000"/>
                  </a:schemeClr>
                </a:solidFill>
              </a:rPr>
              <a:t>Middle aged woman on Newstart on $262 p/w</a:t>
            </a:r>
          </a:p>
          <a:p>
            <a:pPr>
              <a:defRPr/>
            </a:pPr>
            <a:endParaRPr lang="en-AU" dirty="0">
              <a:solidFill>
                <a:schemeClr val="accent3">
                  <a:lumMod val="50000"/>
                </a:schemeClr>
              </a:solidFill>
            </a:endParaRPr>
          </a:p>
        </p:txBody>
      </p:sp>
    </p:spTree>
    <p:extLst>
      <p:ext uri="{BB962C8B-B14F-4D97-AF65-F5344CB8AC3E}">
        <p14:creationId xmlns:p14="http://schemas.microsoft.com/office/powerpoint/2010/main" val="1761229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a:xfrm>
            <a:off x="-108520" y="260648"/>
            <a:ext cx="8229600" cy="1143000"/>
          </a:xfrm>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Who lives in Affordable Housing?</a:t>
            </a:r>
          </a:p>
        </p:txBody>
      </p:sp>
      <p:sp>
        <p:nvSpPr>
          <p:cNvPr id="35843" name="Rectangle 3"/>
          <p:cNvSpPr>
            <a:spLocks noGrp="1" noChangeArrowheads="1"/>
          </p:cNvSpPr>
          <p:nvPr>
            <p:ph type="body" idx="4294967295"/>
          </p:nvPr>
        </p:nvSpPr>
        <p:spPr>
          <a:xfrm>
            <a:off x="250825" y="1412875"/>
            <a:ext cx="8713788" cy="4752975"/>
          </a:xfrm>
        </p:spPr>
        <p:txBody>
          <a:bodyPr/>
          <a:lstStyle/>
          <a:p>
            <a:pPr marL="0" indent="0">
              <a:buFont typeface="Tahoma" pitchFamily="34" charset="0"/>
              <a:buNone/>
              <a:defRPr/>
            </a:pPr>
            <a:r>
              <a:rPr lang="en-AU" altLang="en-US" sz="1900" b="1" dirty="0" smtClean="0">
                <a:solidFill>
                  <a:srgbClr val="BF331A"/>
                </a:solidFill>
              </a:rPr>
              <a:t>Story of a ‘very low income’ household in Greater Sydney with AH</a:t>
            </a:r>
            <a:endParaRPr lang="en-AU" altLang="en-US" sz="1900" b="1" dirty="0" smtClean="0">
              <a:solidFill>
                <a:srgbClr val="00B0F0"/>
              </a:solidFill>
            </a:endParaRPr>
          </a:p>
          <a:p>
            <a:pPr marL="0" indent="0">
              <a:buFont typeface="Tahoma" pitchFamily="34" charset="0"/>
              <a:buNone/>
              <a:defRPr/>
            </a:pPr>
            <a:r>
              <a:rPr lang="en-AU" altLang="en-US" sz="1900" dirty="0" smtClean="0">
                <a:solidFill>
                  <a:schemeClr val="accent3">
                    <a:lumMod val="50000"/>
                  </a:schemeClr>
                </a:solidFill>
              </a:rPr>
              <a:t>Trang </a:t>
            </a:r>
            <a:r>
              <a:rPr lang="en-AU" altLang="en-US" sz="1900" dirty="0">
                <a:solidFill>
                  <a:schemeClr val="accent3">
                    <a:lumMod val="50000"/>
                  </a:schemeClr>
                </a:solidFill>
              </a:rPr>
              <a:t>is 28 years old. She arrived from Vietnam five years ago to marry an Australian man she had met on the internet. </a:t>
            </a:r>
            <a:endParaRPr lang="en-AU" altLang="en-US" sz="1900" dirty="0" smtClean="0">
              <a:solidFill>
                <a:schemeClr val="accent3">
                  <a:lumMod val="50000"/>
                </a:schemeClr>
              </a:solidFill>
            </a:endParaRPr>
          </a:p>
          <a:p>
            <a:pPr marL="0" indent="0">
              <a:buFont typeface="Tahoma" pitchFamily="34" charset="0"/>
              <a:buNone/>
              <a:defRPr/>
            </a:pPr>
            <a:r>
              <a:rPr lang="en-AU" altLang="en-US" sz="1900" dirty="0" smtClean="0">
                <a:solidFill>
                  <a:schemeClr val="accent3">
                    <a:lumMod val="50000"/>
                  </a:schemeClr>
                </a:solidFill>
              </a:rPr>
              <a:t>Trang </a:t>
            </a:r>
            <a:r>
              <a:rPr lang="en-AU" altLang="en-US" sz="1900" dirty="0">
                <a:solidFill>
                  <a:schemeClr val="accent3">
                    <a:lumMod val="50000"/>
                  </a:schemeClr>
                </a:solidFill>
              </a:rPr>
              <a:t>felt lucky to get a full-time job as a cleaner at the Royal Prince Alfred hospital in Camperdown. She made an award wage of $750 per week. </a:t>
            </a:r>
            <a:endParaRPr lang="en-AU" altLang="en-US" sz="1900" dirty="0" smtClean="0">
              <a:solidFill>
                <a:schemeClr val="accent3">
                  <a:lumMod val="50000"/>
                </a:schemeClr>
              </a:solidFill>
            </a:endParaRPr>
          </a:p>
          <a:p>
            <a:pPr marL="0" indent="0">
              <a:buFont typeface="Tahoma" pitchFamily="34" charset="0"/>
              <a:buNone/>
              <a:defRPr/>
            </a:pPr>
            <a:r>
              <a:rPr lang="en-AU" altLang="en-US" sz="1900" dirty="0" smtClean="0">
                <a:solidFill>
                  <a:schemeClr val="accent3">
                    <a:lumMod val="50000"/>
                  </a:schemeClr>
                </a:solidFill>
              </a:rPr>
              <a:t>The </a:t>
            </a:r>
            <a:r>
              <a:rPr lang="en-AU" altLang="en-US" sz="1900" dirty="0">
                <a:solidFill>
                  <a:schemeClr val="accent3">
                    <a:lumMod val="50000"/>
                  </a:schemeClr>
                </a:solidFill>
              </a:rPr>
              <a:t>relationship spectacularly broke down just two years after she arrived and they were married. She packed her things and moved out of their place. She has been living between two friends’ places for the last two years while she has been trying to find her own place that she can afford. It seemed that her luck had well and truly run out. </a:t>
            </a:r>
            <a:endParaRPr lang="en-AU" altLang="en-US" sz="1900" dirty="0" smtClean="0">
              <a:solidFill>
                <a:schemeClr val="accent3">
                  <a:lumMod val="50000"/>
                </a:schemeClr>
              </a:solidFill>
            </a:endParaRPr>
          </a:p>
          <a:p>
            <a:pPr marL="0" indent="0">
              <a:buFont typeface="Tahoma" pitchFamily="34" charset="0"/>
              <a:buNone/>
              <a:defRPr/>
            </a:pPr>
            <a:r>
              <a:rPr lang="en-AU" altLang="en-US" sz="1900" dirty="0" smtClean="0">
                <a:solidFill>
                  <a:schemeClr val="accent3">
                    <a:lumMod val="50000"/>
                  </a:schemeClr>
                </a:solidFill>
              </a:rPr>
              <a:t>A </a:t>
            </a:r>
            <a:r>
              <a:rPr lang="en-AU" altLang="en-US" sz="1900" dirty="0">
                <a:solidFill>
                  <a:schemeClr val="accent3">
                    <a:lumMod val="50000"/>
                  </a:schemeClr>
                </a:solidFill>
              </a:rPr>
              <a:t>colleague at the hospital suggested that she contact the local Community Housing Provider. Trang made the call and in just a few months, she was moving into a studio apartment right near the hospital. It was small, but it was hers. Best of all, her rent was affordable on her cleaner’s wage. It gave her the freedom to save a little bit and think about what she wanted to do with her life next</a:t>
            </a:r>
            <a:r>
              <a:rPr lang="en-AU" altLang="en-US" sz="1900" dirty="0" smtClean="0">
                <a:solidFill>
                  <a:schemeClr val="accent3">
                    <a:lumMod val="50000"/>
                  </a:schemeClr>
                </a:solidFill>
              </a:rPr>
              <a:t>.</a:t>
            </a:r>
          </a:p>
        </p:txBody>
      </p:sp>
    </p:spTree>
    <p:extLst>
      <p:ext uri="{BB962C8B-B14F-4D97-AF65-F5344CB8AC3E}">
        <p14:creationId xmlns:p14="http://schemas.microsoft.com/office/powerpoint/2010/main" val="3922675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a:xfrm>
            <a:off x="107504" y="260648"/>
            <a:ext cx="8229600" cy="1143000"/>
          </a:xfrm>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Who lives in Affordable Housing?</a:t>
            </a:r>
          </a:p>
        </p:txBody>
      </p:sp>
      <p:sp>
        <p:nvSpPr>
          <p:cNvPr id="37891" name="Rectangle 3"/>
          <p:cNvSpPr>
            <a:spLocks noGrp="1" noChangeArrowheads="1"/>
          </p:cNvSpPr>
          <p:nvPr>
            <p:ph type="body" idx="4294967295"/>
          </p:nvPr>
        </p:nvSpPr>
        <p:spPr>
          <a:xfrm>
            <a:off x="250825" y="1412875"/>
            <a:ext cx="8713788" cy="4752975"/>
          </a:xfrm>
        </p:spPr>
        <p:txBody>
          <a:bodyPr/>
          <a:lstStyle/>
          <a:p>
            <a:pPr marL="0" indent="0">
              <a:buFont typeface="Tahoma" pitchFamily="34" charset="0"/>
              <a:buNone/>
              <a:defRPr/>
            </a:pPr>
            <a:r>
              <a:rPr lang="en-AU" altLang="en-US" sz="2000" b="1" dirty="0" smtClean="0">
                <a:solidFill>
                  <a:srgbClr val="BF331A"/>
                </a:solidFill>
              </a:rPr>
              <a:t>Story of a ‘low income household’ in Greater Sydney with AH</a:t>
            </a:r>
          </a:p>
          <a:p>
            <a:pPr marL="0" indent="0">
              <a:buFont typeface="Tahoma" pitchFamily="34" charset="0"/>
              <a:buNone/>
              <a:defRPr/>
            </a:pPr>
            <a:r>
              <a:rPr lang="en-AU" altLang="en-US" sz="2000" dirty="0" err="1" smtClean="0">
                <a:solidFill>
                  <a:schemeClr val="bg1">
                    <a:lumMod val="50000"/>
                  </a:schemeClr>
                </a:solidFill>
              </a:rPr>
              <a:t>Luli</a:t>
            </a:r>
            <a:r>
              <a:rPr lang="en-AU" altLang="en-US" sz="2000" dirty="0" smtClean="0">
                <a:solidFill>
                  <a:schemeClr val="bg1">
                    <a:lumMod val="50000"/>
                  </a:schemeClr>
                </a:solidFill>
              </a:rPr>
              <a:t> </a:t>
            </a:r>
            <a:r>
              <a:rPr lang="en-AU" altLang="en-US" sz="2000" dirty="0">
                <a:solidFill>
                  <a:schemeClr val="bg1">
                    <a:lumMod val="50000"/>
                  </a:schemeClr>
                </a:solidFill>
              </a:rPr>
              <a:t>is a 25 year old Chinese national and Australian permanent resident. She </a:t>
            </a:r>
            <a:r>
              <a:rPr lang="en-AU" altLang="en-US" sz="2000" dirty="0" smtClean="0">
                <a:solidFill>
                  <a:schemeClr val="bg1">
                    <a:lumMod val="50000"/>
                  </a:schemeClr>
                </a:solidFill>
              </a:rPr>
              <a:t>has a Diploma </a:t>
            </a:r>
            <a:r>
              <a:rPr lang="en-AU" altLang="en-US" sz="2000" dirty="0">
                <a:solidFill>
                  <a:schemeClr val="bg1">
                    <a:lumMod val="50000"/>
                  </a:schemeClr>
                </a:solidFill>
              </a:rPr>
              <a:t>of Early Childhood Education and Care </a:t>
            </a:r>
            <a:r>
              <a:rPr lang="en-AU" altLang="en-US" sz="2000" dirty="0" smtClean="0">
                <a:solidFill>
                  <a:schemeClr val="bg1">
                    <a:lumMod val="50000"/>
                  </a:schemeClr>
                </a:solidFill>
              </a:rPr>
              <a:t>and works at an </a:t>
            </a:r>
            <a:r>
              <a:rPr lang="en-AU" altLang="en-US" sz="2000" dirty="0">
                <a:solidFill>
                  <a:schemeClr val="bg1">
                    <a:lumMod val="50000"/>
                  </a:schemeClr>
                </a:solidFill>
              </a:rPr>
              <a:t>inner Sydney City child care centre for the last year earning just above award wage rate at $890.00 per week. </a:t>
            </a:r>
            <a:r>
              <a:rPr lang="en-AU" altLang="en-US" sz="2000" dirty="0" smtClean="0">
                <a:solidFill>
                  <a:schemeClr val="bg1">
                    <a:lumMod val="50000"/>
                  </a:schemeClr>
                </a:solidFill>
              </a:rPr>
              <a:t>She </a:t>
            </a:r>
            <a:r>
              <a:rPr lang="en-AU" altLang="en-US" sz="2000" dirty="0">
                <a:solidFill>
                  <a:schemeClr val="bg1">
                    <a:lumMod val="50000"/>
                  </a:schemeClr>
                </a:solidFill>
              </a:rPr>
              <a:t>has been living with five friends in a three-bedroom flat in the </a:t>
            </a:r>
            <a:r>
              <a:rPr lang="en-AU" altLang="en-US" sz="2000" dirty="0" smtClean="0">
                <a:solidFill>
                  <a:schemeClr val="bg1">
                    <a:lumMod val="50000"/>
                  </a:schemeClr>
                </a:solidFill>
              </a:rPr>
              <a:t>CBD. </a:t>
            </a:r>
            <a:r>
              <a:rPr lang="en-AU" altLang="en-US" sz="2000" dirty="0">
                <a:solidFill>
                  <a:schemeClr val="bg1">
                    <a:lumMod val="50000"/>
                  </a:schemeClr>
                </a:solidFill>
              </a:rPr>
              <a:t>T</a:t>
            </a:r>
            <a:r>
              <a:rPr lang="en-AU" altLang="en-US" sz="2000" dirty="0" smtClean="0">
                <a:solidFill>
                  <a:schemeClr val="bg1">
                    <a:lumMod val="50000"/>
                  </a:schemeClr>
                </a:solidFill>
              </a:rPr>
              <a:t>he </a:t>
            </a:r>
            <a:r>
              <a:rPr lang="en-AU" altLang="en-US" sz="2000" dirty="0">
                <a:solidFill>
                  <a:schemeClr val="bg1">
                    <a:lumMod val="50000"/>
                  </a:schemeClr>
                </a:solidFill>
              </a:rPr>
              <a:t>owner of the unit </a:t>
            </a:r>
            <a:r>
              <a:rPr lang="en-AU" altLang="en-US" sz="2000" dirty="0" smtClean="0">
                <a:solidFill>
                  <a:schemeClr val="bg1">
                    <a:lumMod val="50000"/>
                  </a:schemeClr>
                </a:solidFill>
              </a:rPr>
              <a:t>has decided to </a:t>
            </a:r>
            <a:r>
              <a:rPr lang="en-AU" altLang="en-US" sz="2000" dirty="0">
                <a:solidFill>
                  <a:schemeClr val="bg1">
                    <a:lumMod val="50000"/>
                  </a:schemeClr>
                </a:solidFill>
              </a:rPr>
              <a:t>sell. </a:t>
            </a:r>
            <a:r>
              <a:rPr lang="en-AU" altLang="en-US" sz="2000" dirty="0" err="1" smtClean="0">
                <a:solidFill>
                  <a:schemeClr val="bg1">
                    <a:lumMod val="50000"/>
                  </a:schemeClr>
                </a:solidFill>
              </a:rPr>
              <a:t>Luli</a:t>
            </a:r>
            <a:r>
              <a:rPr lang="en-AU" altLang="en-US" sz="2000" dirty="0" smtClean="0">
                <a:solidFill>
                  <a:schemeClr val="bg1">
                    <a:lumMod val="50000"/>
                  </a:schemeClr>
                </a:solidFill>
              </a:rPr>
              <a:t> </a:t>
            </a:r>
            <a:r>
              <a:rPr lang="en-AU" altLang="en-US" sz="2000" dirty="0">
                <a:solidFill>
                  <a:schemeClr val="bg1">
                    <a:lumMod val="50000"/>
                  </a:schemeClr>
                </a:solidFill>
              </a:rPr>
              <a:t>wanted to stay in the City, close to where she worked, if possible. She did not own a car and weekly transport costs would eat into money saved on rent. Living with five other people </a:t>
            </a:r>
            <a:r>
              <a:rPr lang="en-AU" altLang="en-US" sz="2000" dirty="0" smtClean="0">
                <a:solidFill>
                  <a:schemeClr val="bg1">
                    <a:lumMod val="50000"/>
                  </a:schemeClr>
                </a:solidFill>
              </a:rPr>
              <a:t>was </a:t>
            </a:r>
            <a:r>
              <a:rPr lang="en-AU" altLang="en-US" sz="2000" dirty="0">
                <a:solidFill>
                  <a:schemeClr val="bg1">
                    <a:lumMod val="50000"/>
                  </a:schemeClr>
                </a:solidFill>
              </a:rPr>
              <a:t>also </a:t>
            </a:r>
            <a:r>
              <a:rPr lang="en-AU" altLang="en-US" sz="2000" dirty="0" smtClean="0">
                <a:solidFill>
                  <a:schemeClr val="bg1">
                    <a:lumMod val="50000"/>
                  </a:schemeClr>
                </a:solidFill>
              </a:rPr>
              <a:t>becoming difficult. </a:t>
            </a:r>
            <a:r>
              <a:rPr lang="en-AU" altLang="en-US" sz="2000" dirty="0" err="1">
                <a:solidFill>
                  <a:schemeClr val="bg1">
                    <a:lumMod val="50000"/>
                  </a:schemeClr>
                </a:solidFill>
              </a:rPr>
              <a:t>Luli</a:t>
            </a:r>
            <a:r>
              <a:rPr lang="en-AU" altLang="en-US" sz="2000" dirty="0">
                <a:solidFill>
                  <a:schemeClr val="bg1">
                    <a:lumMod val="50000"/>
                  </a:schemeClr>
                </a:solidFill>
              </a:rPr>
              <a:t> searched for a studio or one-bedroom apartment in the CBD. Very few properties came up that she could </a:t>
            </a:r>
            <a:r>
              <a:rPr lang="en-AU" altLang="en-US" sz="2000" dirty="0" smtClean="0">
                <a:solidFill>
                  <a:schemeClr val="bg1">
                    <a:lumMod val="50000"/>
                  </a:schemeClr>
                </a:solidFill>
              </a:rPr>
              <a:t>afford. </a:t>
            </a:r>
            <a:r>
              <a:rPr lang="en-AU" altLang="en-US" sz="2000" dirty="0" err="1" smtClean="0">
                <a:solidFill>
                  <a:schemeClr val="bg1">
                    <a:lumMod val="50000"/>
                  </a:schemeClr>
                </a:solidFill>
              </a:rPr>
              <a:t>Luli</a:t>
            </a:r>
            <a:r>
              <a:rPr lang="en-AU" altLang="en-US" sz="2000" dirty="0" smtClean="0">
                <a:solidFill>
                  <a:schemeClr val="bg1">
                    <a:lumMod val="50000"/>
                  </a:schemeClr>
                </a:solidFill>
              </a:rPr>
              <a:t> </a:t>
            </a:r>
            <a:r>
              <a:rPr lang="en-AU" altLang="en-US" sz="2000" dirty="0">
                <a:solidFill>
                  <a:schemeClr val="bg1">
                    <a:lumMod val="50000"/>
                  </a:schemeClr>
                </a:solidFill>
              </a:rPr>
              <a:t>saw an ad for an Affordable Housing property in Ultimo, managed by </a:t>
            </a:r>
            <a:r>
              <a:rPr lang="en-AU" altLang="en-US" sz="2000" dirty="0" smtClean="0">
                <a:solidFill>
                  <a:schemeClr val="bg1">
                    <a:lumMod val="50000"/>
                  </a:schemeClr>
                </a:solidFill>
              </a:rPr>
              <a:t>SGCH. </a:t>
            </a:r>
            <a:r>
              <a:rPr lang="en-AU" altLang="en-US" sz="2000" dirty="0" err="1">
                <a:solidFill>
                  <a:schemeClr val="bg1">
                    <a:lumMod val="50000"/>
                  </a:schemeClr>
                </a:solidFill>
              </a:rPr>
              <a:t>Luli</a:t>
            </a:r>
            <a:r>
              <a:rPr lang="en-AU" altLang="en-US" sz="2000" dirty="0">
                <a:solidFill>
                  <a:schemeClr val="bg1">
                    <a:lumMod val="50000"/>
                  </a:schemeClr>
                </a:solidFill>
              </a:rPr>
              <a:t> met the income and residency requirements and decided to lodge an application. SGCH approved her application and offered her a new, studio apartment </a:t>
            </a:r>
            <a:r>
              <a:rPr lang="en-AU" altLang="en-US" sz="2000" dirty="0" smtClean="0">
                <a:solidFill>
                  <a:schemeClr val="bg1">
                    <a:lumMod val="50000"/>
                  </a:schemeClr>
                </a:solidFill>
              </a:rPr>
              <a:t>that she can afford that is also close enough to walk to work.</a:t>
            </a:r>
          </a:p>
        </p:txBody>
      </p:sp>
    </p:spTree>
    <p:extLst>
      <p:ext uri="{BB962C8B-B14F-4D97-AF65-F5344CB8AC3E}">
        <p14:creationId xmlns:p14="http://schemas.microsoft.com/office/powerpoint/2010/main" val="2409220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idx="4294967295"/>
          </p:nvPr>
        </p:nvSpPr>
        <p:spPr/>
        <p:txBody>
          <a:bodyPr/>
          <a:lstStyle/>
          <a:p>
            <a:pPr eaLnBrk="1" hangingPunct="1"/>
            <a:r>
              <a:rPr lang="en-AU" altLang="en-US" sz="3600" smtClean="0">
                <a:latin typeface="Arial" pitchFamily="34" charset="0"/>
              </a:rPr>
              <a:t>Purpose of Presentation </a:t>
            </a:r>
          </a:p>
        </p:txBody>
      </p:sp>
      <p:sp>
        <p:nvSpPr>
          <p:cNvPr id="7171" name="Rectangle 3"/>
          <p:cNvSpPr>
            <a:spLocks noGrp="1" noChangeArrowheads="1"/>
          </p:cNvSpPr>
          <p:nvPr>
            <p:ph type="body" idx="4294967295"/>
          </p:nvPr>
        </p:nvSpPr>
        <p:spPr>
          <a:xfrm>
            <a:off x="1619250" y="1844675"/>
            <a:ext cx="5976938" cy="4321175"/>
          </a:xfrm>
        </p:spPr>
        <p:txBody>
          <a:bodyPr/>
          <a:lstStyle/>
          <a:p>
            <a:pPr marL="0" indent="0" algn="ctr" eaLnBrk="1" hangingPunct="1">
              <a:lnSpc>
                <a:spcPct val="90000"/>
              </a:lnSpc>
              <a:buFont typeface="Calisto MT" panose="02040603050505030304" pitchFamily="18" charset="0"/>
              <a:buNone/>
              <a:defRPr/>
            </a:pPr>
            <a:r>
              <a:rPr lang="en-AU" altLang="en-US" dirty="0" smtClean="0">
                <a:solidFill>
                  <a:schemeClr val="accent3">
                    <a:lumMod val="50000"/>
                  </a:schemeClr>
                </a:solidFill>
              </a:rPr>
              <a:t>To introduce </a:t>
            </a:r>
            <a:r>
              <a:rPr lang="en-AU" altLang="en-US" dirty="0" smtClean="0">
                <a:solidFill>
                  <a:srgbClr val="BF331A"/>
                </a:solidFill>
              </a:rPr>
              <a:t>[CHP] </a:t>
            </a:r>
            <a:r>
              <a:rPr lang="en-AU" altLang="en-US" dirty="0" smtClean="0">
                <a:solidFill>
                  <a:schemeClr val="accent3">
                    <a:lumMod val="50000"/>
                  </a:schemeClr>
                </a:solidFill>
              </a:rPr>
              <a:t>and our capacity to support </a:t>
            </a:r>
            <a:r>
              <a:rPr lang="en-AU" altLang="en-US" dirty="0" smtClean="0">
                <a:solidFill>
                  <a:srgbClr val="BF331A"/>
                </a:solidFill>
              </a:rPr>
              <a:t>[Council or other authority] </a:t>
            </a:r>
            <a:r>
              <a:rPr lang="en-AU" altLang="en-US" dirty="0" smtClean="0">
                <a:solidFill>
                  <a:schemeClr val="accent3">
                    <a:lumMod val="50000"/>
                  </a:schemeClr>
                </a:solidFill>
              </a:rPr>
              <a:t>to grow the supply of affordable housing in </a:t>
            </a:r>
            <a:r>
              <a:rPr lang="en-AU" altLang="en-US" dirty="0" smtClean="0">
                <a:solidFill>
                  <a:srgbClr val="BF331A"/>
                </a:solidFill>
              </a:rPr>
              <a:t>[where].  </a:t>
            </a:r>
          </a:p>
        </p:txBody>
      </p:sp>
    </p:spTree>
    <p:extLst>
      <p:ext uri="{BB962C8B-B14F-4D97-AF65-F5344CB8AC3E}">
        <p14:creationId xmlns:p14="http://schemas.microsoft.com/office/powerpoint/2010/main" val="1464327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defRPr/>
            </a:pPr>
            <a:r>
              <a:rPr lang="en-AU" sz="3600" dirty="0" smtClean="0">
                <a:latin typeface="+mn-lt"/>
              </a:rPr>
              <a:t>Who lives in Affordable Housing?</a:t>
            </a:r>
            <a:endParaRPr lang="en-AU" sz="3600" dirty="0">
              <a:latin typeface="+mn-lt"/>
            </a:endParaRPr>
          </a:p>
        </p:txBody>
      </p:sp>
      <p:sp>
        <p:nvSpPr>
          <p:cNvPr id="3" name="Content Placeholder 2"/>
          <p:cNvSpPr>
            <a:spLocks noGrp="1"/>
          </p:cNvSpPr>
          <p:nvPr>
            <p:ph idx="1"/>
          </p:nvPr>
        </p:nvSpPr>
        <p:spPr>
          <a:xfrm>
            <a:off x="179388" y="1412875"/>
            <a:ext cx="8785225" cy="4679950"/>
          </a:xfrm>
        </p:spPr>
        <p:txBody>
          <a:bodyPr/>
          <a:lstStyle/>
          <a:p>
            <a:pPr marL="0" indent="0">
              <a:buFont typeface="Tahoma" pitchFamily="34" charset="0"/>
              <a:buNone/>
              <a:defRPr/>
            </a:pPr>
            <a:r>
              <a:rPr lang="en-AU" sz="2000" b="1" dirty="0" smtClean="0">
                <a:solidFill>
                  <a:srgbClr val="BF331A"/>
                </a:solidFill>
              </a:rPr>
              <a:t>Story of a ‘low income household’ in a regional area with AH</a:t>
            </a:r>
          </a:p>
          <a:p>
            <a:pPr marL="0" indent="0">
              <a:buFont typeface="Tahoma" pitchFamily="34" charset="0"/>
              <a:buNone/>
              <a:defRPr/>
            </a:pPr>
            <a:r>
              <a:rPr lang="en-AU" sz="2000" dirty="0" smtClean="0">
                <a:solidFill>
                  <a:schemeClr val="bg1">
                    <a:lumMod val="50000"/>
                  </a:schemeClr>
                </a:solidFill>
              </a:rPr>
              <a:t>Mal is 75 years old. He has been on his own since his wife Hazel died last year. Mal and Hazel rented the same old, two-bedroom flat in Tweed Heads for the last 12 years. They lived frugally and were always able to make their rent, which was now around $285 per week. Since Hazel died, </a:t>
            </a:r>
            <a:r>
              <a:rPr lang="en-AU" sz="2000" dirty="0" err="1" smtClean="0">
                <a:solidFill>
                  <a:schemeClr val="bg1">
                    <a:lumMod val="50000"/>
                  </a:schemeClr>
                </a:solidFill>
              </a:rPr>
              <a:t>Mal’s</a:t>
            </a:r>
            <a:r>
              <a:rPr lang="en-AU" sz="2000" dirty="0" smtClean="0">
                <a:solidFill>
                  <a:schemeClr val="bg1">
                    <a:lumMod val="50000"/>
                  </a:schemeClr>
                </a:solidFill>
              </a:rPr>
              <a:t> aged pension reduced and he was unable to make his rent and his other expenses. He missed Hazel and was so sad to say goodbye to the home that they shared together.  He didn’t even know where to start to find a new place. He felt bewildered and worried. He saw a pamphlet for the local Community Housing Provider at the library. He gave them a call and before too long he was packing his things and moving into a new, one-bedroom flat not far from where he was living with Hazel at a rent he could afford on his pension. While he still misses the old place, he is not worried about his future anymore. He enjoy sitting out on his balcony and is getting to know his new neighbours.</a:t>
            </a:r>
            <a:endParaRPr lang="en-AU" sz="2000" dirty="0">
              <a:solidFill>
                <a:schemeClr val="bg1">
                  <a:lumMod val="50000"/>
                </a:schemeClr>
              </a:solidFill>
            </a:endParaRPr>
          </a:p>
        </p:txBody>
      </p:sp>
    </p:spTree>
    <p:extLst>
      <p:ext uri="{BB962C8B-B14F-4D97-AF65-F5344CB8AC3E}">
        <p14:creationId xmlns:p14="http://schemas.microsoft.com/office/powerpoint/2010/main" val="1547115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defRPr/>
            </a:pPr>
            <a:r>
              <a:rPr lang="en-AU" sz="3600" dirty="0" smtClean="0">
                <a:latin typeface="+mn-lt"/>
              </a:rPr>
              <a:t>Who lives in Affordable Housing?</a:t>
            </a:r>
            <a:endParaRPr lang="en-AU" sz="3600" dirty="0">
              <a:latin typeface="+mn-lt"/>
            </a:endParaRPr>
          </a:p>
        </p:txBody>
      </p:sp>
      <p:sp>
        <p:nvSpPr>
          <p:cNvPr id="3" name="Content Placeholder 2"/>
          <p:cNvSpPr>
            <a:spLocks noGrp="1"/>
          </p:cNvSpPr>
          <p:nvPr>
            <p:ph idx="1"/>
          </p:nvPr>
        </p:nvSpPr>
        <p:spPr>
          <a:xfrm>
            <a:off x="107950" y="1412875"/>
            <a:ext cx="8856663" cy="4752975"/>
          </a:xfrm>
        </p:spPr>
        <p:txBody>
          <a:bodyPr/>
          <a:lstStyle/>
          <a:p>
            <a:pPr marL="0" indent="0">
              <a:buFont typeface="Tahoma" pitchFamily="34" charset="0"/>
              <a:buNone/>
              <a:defRPr/>
            </a:pPr>
            <a:r>
              <a:rPr lang="en-AU" sz="2000" b="1" dirty="0" smtClean="0">
                <a:solidFill>
                  <a:srgbClr val="BF331A"/>
                </a:solidFill>
              </a:rPr>
              <a:t>Story of a ‘moderate income household’ in Greater Sydney with AH</a:t>
            </a:r>
          </a:p>
          <a:p>
            <a:pPr marL="0" indent="0">
              <a:buFont typeface="Tahoma" pitchFamily="34" charset="0"/>
              <a:buNone/>
              <a:defRPr/>
            </a:pPr>
            <a:r>
              <a:rPr lang="en-AU" sz="2000" dirty="0" smtClean="0">
                <a:solidFill>
                  <a:schemeClr val="bg1">
                    <a:lumMod val="50000"/>
                  </a:schemeClr>
                </a:solidFill>
              </a:rPr>
              <a:t>Ravi and Shanti are both 40 years old. They came to Australia from India in their early twenties and recently became Australian citizens. They have three children, aged 16, 13 and 10. </a:t>
            </a:r>
          </a:p>
          <a:p>
            <a:pPr marL="0" indent="0">
              <a:buFont typeface="Tahoma" pitchFamily="34" charset="0"/>
              <a:buNone/>
              <a:defRPr/>
            </a:pPr>
            <a:r>
              <a:rPr lang="en-AU" sz="2000" dirty="0" smtClean="0">
                <a:solidFill>
                  <a:schemeClr val="bg1">
                    <a:lumMod val="50000"/>
                  </a:schemeClr>
                </a:solidFill>
              </a:rPr>
              <a:t>Ravi and Shanti both work full-time at the restaurant they run with Ravi’s brother in Parramatta. They earn $1700 per week. They were renting a three-bedroom unit in Ashfield for $675 per week, but things were becoming unmanageable with all of their other expenses. </a:t>
            </a:r>
          </a:p>
          <a:p>
            <a:pPr marL="0" indent="0">
              <a:buFont typeface="Tahoma" pitchFamily="34" charset="0"/>
              <a:buNone/>
              <a:defRPr/>
            </a:pPr>
            <a:r>
              <a:rPr lang="en-AU" sz="2000" dirty="0" smtClean="0">
                <a:solidFill>
                  <a:schemeClr val="bg1">
                    <a:lumMod val="50000"/>
                  </a:schemeClr>
                </a:solidFill>
              </a:rPr>
              <a:t>They were successful in their application for an Affordable Housing property in Ropes Crossing managed by Wentworth Community Housing. They are thrilled with the new, four bedroom house with a yard with a rent they can afford at $535 per week. Getting to the restaurant isn’t too bad and they are willing to do it, so they can save more for their children’s education.</a:t>
            </a:r>
            <a:endParaRPr lang="en-AU" sz="2000" dirty="0">
              <a:solidFill>
                <a:schemeClr val="bg1">
                  <a:lumMod val="50000"/>
                </a:schemeClr>
              </a:solidFill>
            </a:endParaRPr>
          </a:p>
        </p:txBody>
      </p:sp>
    </p:spTree>
    <p:extLst>
      <p:ext uri="{BB962C8B-B14F-4D97-AF65-F5344CB8AC3E}">
        <p14:creationId xmlns:p14="http://schemas.microsoft.com/office/powerpoint/2010/main" val="547033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idx="4294967295"/>
          </p:nvPr>
        </p:nvSpPr>
        <p:spPr>
          <a:xfrm>
            <a:off x="-180528" y="260648"/>
            <a:ext cx="8229600" cy="1143000"/>
          </a:xfrm>
        </p:spPr>
        <p:txBody>
          <a:bodyPr>
            <a:normAutofit fontScale="90000"/>
          </a:bodyPr>
          <a:lstStyle/>
          <a:p>
            <a:pPr eaLnBrk="1" hangingPunct="1"/>
            <a:r>
              <a:rPr lang="en-AU" altLang="en-US" sz="3600" dirty="0" smtClean="0">
                <a:latin typeface="Arial" pitchFamily="34" charset="0"/>
              </a:rPr>
              <a:t>What does Affordable Housing look like?</a:t>
            </a:r>
          </a:p>
        </p:txBody>
      </p:sp>
      <p:sp>
        <p:nvSpPr>
          <p:cNvPr id="4099" name="Rectangle 3"/>
          <p:cNvSpPr>
            <a:spLocks noGrp="1" noChangeArrowheads="1"/>
          </p:cNvSpPr>
          <p:nvPr>
            <p:ph type="body" idx="4294967295"/>
          </p:nvPr>
        </p:nvSpPr>
        <p:spPr>
          <a:xfrm>
            <a:off x="250825" y="1412875"/>
            <a:ext cx="8713788" cy="1584325"/>
          </a:xfrm>
        </p:spPr>
        <p:txBody>
          <a:bodyPr/>
          <a:lstStyle/>
          <a:p>
            <a:pPr marL="0" indent="0">
              <a:buFont typeface="Tahoma" pitchFamily="34" charset="0"/>
              <a:buNone/>
              <a:defRPr/>
            </a:pPr>
            <a:r>
              <a:rPr lang="en-AU" altLang="en-US" sz="2800" dirty="0" smtClean="0">
                <a:solidFill>
                  <a:schemeClr val="accent3">
                    <a:lumMod val="50000"/>
                  </a:schemeClr>
                </a:solidFill>
              </a:rPr>
              <a:t>A well-designed boarding house that fits </a:t>
            </a:r>
            <a:r>
              <a:rPr lang="en-AU" altLang="en-US" sz="2800" dirty="0">
                <a:solidFill>
                  <a:schemeClr val="accent3">
                    <a:lumMod val="50000"/>
                  </a:schemeClr>
                </a:solidFill>
              </a:rPr>
              <a:t>in with the streetscape of a very unaffordable inner city suburb</a:t>
            </a:r>
            <a:r>
              <a:rPr lang="en-AU" altLang="en-US" sz="2800" dirty="0" smtClean="0">
                <a:solidFill>
                  <a:schemeClr val="accent3">
                    <a:lumMod val="50000"/>
                  </a:schemeClr>
                </a:solidFill>
              </a:rPr>
              <a:t>.</a:t>
            </a:r>
          </a:p>
          <a:p>
            <a:pPr marL="0" indent="0">
              <a:buFont typeface="Tahoma" pitchFamily="34" charset="0"/>
              <a:buNone/>
              <a:defRPr/>
            </a:pPr>
            <a:endParaRPr lang="en-AU" altLang="en-US" dirty="0" smtClean="0">
              <a:solidFill>
                <a:schemeClr val="accent3">
                  <a:lumMod val="50000"/>
                </a:schemeClr>
              </a:solidFill>
            </a:endParaRPr>
          </a:p>
        </p:txBody>
      </p:sp>
      <p:pic>
        <p:nvPicPr>
          <p:cNvPr id="245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47" y="2492896"/>
            <a:ext cx="8497888" cy="2805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881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idx="4294967295"/>
          </p:nvPr>
        </p:nvSpPr>
        <p:spPr>
          <a:xfrm>
            <a:off x="-180528" y="260648"/>
            <a:ext cx="8229600" cy="1143000"/>
          </a:xfrm>
        </p:spPr>
        <p:txBody>
          <a:bodyPr>
            <a:normAutofit fontScale="90000"/>
          </a:bodyPr>
          <a:lstStyle/>
          <a:p>
            <a:pPr eaLnBrk="1" hangingPunct="1"/>
            <a:r>
              <a:rPr lang="en-AU" altLang="en-US" sz="3600" dirty="0" smtClean="0">
                <a:latin typeface="Arial" pitchFamily="34" charset="0"/>
              </a:rPr>
              <a:t>What does Affordable Housing look like?</a:t>
            </a:r>
          </a:p>
        </p:txBody>
      </p:sp>
      <p:sp>
        <p:nvSpPr>
          <p:cNvPr id="4099" name="Rectangle 3"/>
          <p:cNvSpPr>
            <a:spLocks noGrp="1" noChangeArrowheads="1"/>
          </p:cNvSpPr>
          <p:nvPr>
            <p:ph type="body" idx="4294967295"/>
          </p:nvPr>
        </p:nvSpPr>
        <p:spPr>
          <a:xfrm>
            <a:off x="250825" y="1412875"/>
            <a:ext cx="8713788" cy="1584325"/>
          </a:xfrm>
        </p:spPr>
        <p:txBody>
          <a:bodyPr>
            <a:normAutofit/>
          </a:bodyPr>
          <a:lstStyle/>
          <a:p>
            <a:pPr marL="0" indent="0">
              <a:buFont typeface="Tahoma" pitchFamily="34" charset="0"/>
              <a:buNone/>
              <a:defRPr/>
            </a:pPr>
            <a:r>
              <a:rPr lang="en-AU" altLang="en-US" sz="2800" dirty="0" smtClean="0">
                <a:solidFill>
                  <a:schemeClr val="accent3">
                    <a:lumMod val="50000"/>
                  </a:schemeClr>
                </a:solidFill>
              </a:rPr>
              <a:t>Family </a:t>
            </a:r>
            <a:r>
              <a:rPr lang="en-AU" altLang="en-US" sz="2800" dirty="0">
                <a:solidFill>
                  <a:schemeClr val="accent3">
                    <a:lumMod val="50000"/>
                  </a:schemeClr>
                </a:solidFill>
              </a:rPr>
              <a:t>housing, designed to the same high standards as its neighbours, in a new estate in Sydney’s west.</a:t>
            </a:r>
            <a:endParaRPr lang="en-AU" altLang="en-US" sz="2800" dirty="0" smtClean="0">
              <a:solidFill>
                <a:schemeClr val="accent3">
                  <a:lumMod val="50000"/>
                </a:schemeClr>
              </a:solidFill>
            </a:endParaRPr>
          </a:p>
        </p:txBody>
      </p:sp>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564904"/>
            <a:ext cx="7416824" cy="29932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458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idx="4294967295"/>
          </p:nvPr>
        </p:nvSpPr>
        <p:spPr>
          <a:xfrm>
            <a:off x="-180528" y="260648"/>
            <a:ext cx="8229600" cy="1143000"/>
          </a:xfrm>
        </p:spPr>
        <p:txBody>
          <a:bodyPr>
            <a:normAutofit fontScale="90000"/>
          </a:bodyPr>
          <a:lstStyle/>
          <a:p>
            <a:pPr eaLnBrk="1" hangingPunct="1"/>
            <a:r>
              <a:rPr lang="en-AU" altLang="en-US" sz="3600" dirty="0" smtClean="0">
                <a:latin typeface="Arial" pitchFamily="34" charset="0"/>
              </a:rPr>
              <a:t>What does Affordable Housing look like?</a:t>
            </a:r>
          </a:p>
        </p:txBody>
      </p:sp>
      <p:sp>
        <p:nvSpPr>
          <p:cNvPr id="4099" name="Rectangle 3"/>
          <p:cNvSpPr>
            <a:spLocks noGrp="1" noChangeArrowheads="1"/>
          </p:cNvSpPr>
          <p:nvPr>
            <p:ph type="body" idx="4294967295"/>
          </p:nvPr>
        </p:nvSpPr>
        <p:spPr>
          <a:xfrm>
            <a:off x="250825" y="1412875"/>
            <a:ext cx="8713788" cy="1511300"/>
          </a:xfrm>
        </p:spPr>
        <p:txBody>
          <a:bodyPr>
            <a:normAutofit lnSpcReduction="10000"/>
          </a:bodyPr>
          <a:lstStyle/>
          <a:p>
            <a:pPr marL="0" indent="0">
              <a:buFont typeface="Tahoma" pitchFamily="34" charset="0"/>
              <a:buNone/>
              <a:defRPr/>
            </a:pPr>
            <a:r>
              <a:rPr lang="en-AU" altLang="en-US" dirty="0" smtClean="0">
                <a:solidFill>
                  <a:schemeClr val="accent3">
                    <a:lumMod val="50000"/>
                  </a:schemeClr>
                </a:solidFill>
              </a:rPr>
              <a:t>Award-winning designed multi-storey </a:t>
            </a:r>
            <a:r>
              <a:rPr lang="en-AU" altLang="en-US" dirty="0">
                <a:solidFill>
                  <a:schemeClr val="accent3">
                    <a:lumMod val="50000"/>
                  </a:schemeClr>
                </a:solidFill>
              </a:rPr>
              <a:t>apartments close to all the transport, service and education opportunities of inner Sydney.</a:t>
            </a:r>
            <a:endParaRPr lang="en-AU" altLang="en-US" dirty="0" smtClean="0">
              <a:solidFill>
                <a:schemeClr val="accent3">
                  <a:lumMod val="50000"/>
                </a:schemeClr>
              </a:solidFill>
            </a:endParaRPr>
          </a:p>
        </p:txBody>
      </p:sp>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997200"/>
            <a:ext cx="6119813" cy="3636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758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idx="4294967295"/>
          </p:nvPr>
        </p:nvSpPr>
        <p:spPr>
          <a:xfrm>
            <a:off x="-269724" y="260648"/>
            <a:ext cx="8229600" cy="1143000"/>
          </a:xfrm>
        </p:spPr>
        <p:txBody>
          <a:bodyPr>
            <a:normAutofit fontScale="90000"/>
          </a:bodyPr>
          <a:lstStyle/>
          <a:p>
            <a:pPr eaLnBrk="1" hangingPunct="1">
              <a:defRPr/>
            </a:pPr>
            <a:r>
              <a:rPr lang="en-AU" altLang="en-US" sz="3600" dirty="0" smtClean="0">
                <a:solidFill>
                  <a:schemeClr val="tx1">
                    <a:lumMod val="65000"/>
                    <a:lumOff val="35000"/>
                  </a:schemeClr>
                </a:solidFill>
                <a:latin typeface="Arial" panose="020B0604020202020204" pitchFamily="34" charset="0"/>
              </a:rPr>
              <a:t>What does Affordable Housing look like?</a:t>
            </a:r>
            <a:endParaRPr lang="en-AU" altLang="en-US" sz="3600" dirty="0" smtClean="0">
              <a:latin typeface="Arial" panose="020B0604020202020204" pitchFamily="34" charset="0"/>
            </a:endParaRPr>
          </a:p>
        </p:txBody>
      </p:sp>
      <p:sp>
        <p:nvSpPr>
          <p:cNvPr id="4099" name="Rectangle 3"/>
          <p:cNvSpPr>
            <a:spLocks noGrp="1" noChangeArrowheads="1"/>
          </p:cNvSpPr>
          <p:nvPr>
            <p:ph type="body" idx="4294967295"/>
          </p:nvPr>
        </p:nvSpPr>
        <p:spPr>
          <a:xfrm>
            <a:off x="179388" y="1484313"/>
            <a:ext cx="8569325" cy="1223962"/>
          </a:xfrm>
        </p:spPr>
        <p:txBody>
          <a:bodyPr>
            <a:normAutofit lnSpcReduction="10000"/>
          </a:bodyPr>
          <a:lstStyle/>
          <a:p>
            <a:pPr marL="0" indent="0" eaLnBrk="1" hangingPunct="1">
              <a:lnSpc>
                <a:spcPct val="90000"/>
              </a:lnSpc>
              <a:buFont typeface="Calisto MT" panose="02040603050505030304" pitchFamily="18" charset="0"/>
              <a:buNone/>
              <a:defRPr/>
            </a:pPr>
            <a:r>
              <a:rPr lang="en-AU" altLang="en-US" sz="2800" dirty="0" smtClean="0">
                <a:solidFill>
                  <a:schemeClr val="accent3">
                    <a:lumMod val="50000"/>
                  </a:schemeClr>
                </a:solidFill>
              </a:rPr>
              <a:t>A well-designed ‘New Generation’ boarding </a:t>
            </a:r>
            <a:r>
              <a:rPr lang="en-AU" altLang="en-US" sz="2800" dirty="0">
                <a:solidFill>
                  <a:schemeClr val="accent3">
                    <a:lumMod val="50000"/>
                  </a:schemeClr>
                </a:solidFill>
              </a:rPr>
              <a:t>h</a:t>
            </a:r>
            <a:r>
              <a:rPr lang="en-AU" altLang="en-US" sz="2800" dirty="0" smtClean="0">
                <a:solidFill>
                  <a:schemeClr val="accent3">
                    <a:lumMod val="50000"/>
                  </a:schemeClr>
                </a:solidFill>
              </a:rPr>
              <a:t>ouse managed by Hume Community Housing that is compatible with character of the local area.</a:t>
            </a:r>
          </a:p>
        </p:txBody>
      </p:sp>
      <p:pic>
        <p:nvPicPr>
          <p:cNvPr id="27652" name="Picture 3" descr="http://www.humecha.com.au/images/prembroke-studio-apartments-3-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796533"/>
            <a:ext cx="4608513" cy="3087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4" descr="Pembroke Studio Apart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799" y="2780928"/>
            <a:ext cx="3897313"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38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idx="4294967295"/>
          </p:nvPr>
        </p:nvSpPr>
        <p:spPr>
          <a:xfrm>
            <a:off x="-300038" y="260648"/>
            <a:ext cx="8229600" cy="1143000"/>
          </a:xfrm>
        </p:spPr>
        <p:txBody>
          <a:bodyPr>
            <a:normAutofit fontScale="90000"/>
          </a:bodyPr>
          <a:lstStyle/>
          <a:p>
            <a:pPr eaLnBrk="1" hangingPunct="1"/>
            <a:r>
              <a:rPr lang="en-AU" altLang="en-US" sz="3600" dirty="0" smtClean="0">
                <a:latin typeface="Arial" pitchFamily="34" charset="0"/>
              </a:rPr>
              <a:t>Will there be an impact on property values?</a:t>
            </a:r>
          </a:p>
        </p:txBody>
      </p:sp>
      <p:sp>
        <p:nvSpPr>
          <p:cNvPr id="4099" name="Rectangle 3"/>
          <p:cNvSpPr>
            <a:spLocks noGrp="1" noChangeArrowheads="1"/>
          </p:cNvSpPr>
          <p:nvPr>
            <p:ph type="body" idx="4294967295"/>
          </p:nvPr>
        </p:nvSpPr>
        <p:spPr>
          <a:xfrm>
            <a:off x="250825" y="1412875"/>
            <a:ext cx="8713788" cy="4752975"/>
          </a:xfrm>
        </p:spPr>
        <p:txBody>
          <a:bodyPr/>
          <a:lstStyle/>
          <a:p>
            <a:pPr>
              <a:defRPr/>
            </a:pPr>
            <a:r>
              <a:rPr lang="en-AU" dirty="0" smtClean="0">
                <a:solidFill>
                  <a:schemeClr val="accent3">
                    <a:lumMod val="50000"/>
                  </a:schemeClr>
                </a:solidFill>
              </a:rPr>
              <a:t>There is no evidence that including affordable housing will reduce property values</a:t>
            </a:r>
          </a:p>
          <a:p>
            <a:pPr>
              <a:defRPr/>
            </a:pPr>
            <a:r>
              <a:rPr lang="en-AU" dirty="0" smtClean="0">
                <a:solidFill>
                  <a:schemeClr val="accent3">
                    <a:lumMod val="50000"/>
                  </a:schemeClr>
                </a:solidFill>
              </a:rPr>
              <a:t>There is good evidence of increasing property values when affordable housing is included in redevelopment sites:</a:t>
            </a:r>
          </a:p>
          <a:p>
            <a:pPr lvl="1">
              <a:defRPr/>
            </a:pPr>
            <a:r>
              <a:rPr lang="en-AU" dirty="0" smtClean="0">
                <a:solidFill>
                  <a:schemeClr val="accent3">
                    <a:lumMod val="50000"/>
                  </a:schemeClr>
                </a:solidFill>
              </a:rPr>
              <a:t>Good design</a:t>
            </a:r>
          </a:p>
          <a:p>
            <a:pPr lvl="1">
              <a:defRPr/>
            </a:pPr>
            <a:r>
              <a:rPr lang="en-AU" dirty="0" smtClean="0">
                <a:solidFill>
                  <a:schemeClr val="accent3">
                    <a:lumMod val="50000"/>
                  </a:schemeClr>
                </a:solidFill>
              </a:rPr>
              <a:t>Urban integration</a:t>
            </a:r>
          </a:p>
          <a:p>
            <a:pPr lvl="1">
              <a:defRPr/>
            </a:pPr>
            <a:r>
              <a:rPr lang="en-AU" dirty="0" smtClean="0">
                <a:solidFill>
                  <a:schemeClr val="accent3">
                    <a:lumMod val="50000"/>
                  </a:schemeClr>
                </a:solidFill>
              </a:rPr>
              <a:t>Public domain improvements </a:t>
            </a:r>
          </a:p>
          <a:p>
            <a:pPr lvl="1">
              <a:defRPr/>
            </a:pPr>
            <a:r>
              <a:rPr lang="en-AU" dirty="0" smtClean="0">
                <a:solidFill>
                  <a:schemeClr val="accent3">
                    <a:lumMod val="50000"/>
                  </a:schemeClr>
                </a:solidFill>
              </a:rPr>
              <a:t>High quality management and maintenance </a:t>
            </a:r>
            <a:endParaRPr lang="en-AU" dirty="0">
              <a:solidFill>
                <a:schemeClr val="accent3">
                  <a:lumMod val="50000"/>
                </a:schemeClr>
              </a:solidFill>
            </a:endParaRPr>
          </a:p>
          <a:p>
            <a:pPr>
              <a:defRPr/>
            </a:pPr>
            <a:endParaRPr lang="en-AU" dirty="0">
              <a:solidFill>
                <a:schemeClr val="tx1">
                  <a:lumMod val="65000"/>
                  <a:lumOff val="35000"/>
                </a:schemeClr>
              </a:solidFill>
            </a:endParaRPr>
          </a:p>
        </p:txBody>
      </p:sp>
    </p:spTree>
    <p:extLst>
      <p:ext uri="{BB962C8B-B14F-4D97-AF65-F5344CB8AC3E}">
        <p14:creationId xmlns:p14="http://schemas.microsoft.com/office/powerpoint/2010/main" val="920101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0038" y="188640"/>
            <a:ext cx="8229600" cy="1143000"/>
          </a:xfrm>
        </p:spPr>
        <p:txBody>
          <a:bodyPr>
            <a:normAutofit fontScale="90000"/>
          </a:bodyPr>
          <a:lstStyle/>
          <a:p>
            <a:pPr>
              <a:defRPr/>
            </a:pPr>
            <a:r>
              <a:rPr lang="en-AU" dirty="0" smtClean="0">
                <a:solidFill>
                  <a:schemeClr val="tx1">
                    <a:lumMod val="65000"/>
                    <a:lumOff val="35000"/>
                  </a:schemeClr>
                </a:solidFill>
              </a:rPr>
              <a:t> </a:t>
            </a:r>
            <a:r>
              <a:rPr lang="en-AU" altLang="en-US" sz="3400" dirty="0">
                <a:solidFill>
                  <a:schemeClr val="accent3">
                    <a:lumMod val="50000"/>
                  </a:schemeClr>
                </a:solidFill>
                <a:latin typeface="Arial" panose="020B0604020202020204" pitchFamily="34" charset="0"/>
              </a:rPr>
              <a:t>Will there be an impact on property values?</a:t>
            </a:r>
            <a:endParaRPr lang="en-AU" sz="3400" dirty="0">
              <a:solidFill>
                <a:schemeClr val="accent3">
                  <a:lumMod val="50000"/>
                </a:schemeClr>
              </a:solidFill>
            </a:endParaRPr>
          </a:p>
        </p:txBody>
      </p:sp>
      <p:sp>
        <p:nvSpPr>
          <p:cNvPr id="4099" name="Content Placeholder 2"/>
          <p:cNvSpPr>
            <a:spLocks noGrp="1"/>
          </p:cNvSpPr>
          <p:nvPr>
            <p:ph idx="1"/>
          </p:nvPr>
        </p:nvSpPr>
        <p:spPr>
          <a:xfrm>
            <a:off x="539750" y="1412875"/>
            <a:ext cx="8208963" cy="4608513"/>
          </a:xfrm>
        </p:spPr>
        <p:txBody>
          <a:bodyPr/>
          <a:lstStyle/>
          <a:p>
            <a:pPr>
              <a:defRPr/>
            </a:pPr>
            <a:r>
              <a:rPr lang="en-AU" sz="3600" dirty="0">
                <a:solidFill>
                  <a:schemeClr val="accent3">
                    <a:lumMod val="50000"/>
                  </a:schemeClr>
                </a:solidFill>
              </a:rPr>
              <a:t>S</a:t>
            </a:r>
            <a:r>
              <a:rPr lang="en-AU" sz="3600" dirty="0" smtClean="0">
                <a:solidFill>
                  <a:schemeClr val="accent3">
                    <a:lumMod val="50000"/>
                  </a:schemeClr>
                </a:solidFill>
              </a:rPr>
              <a:t>tudies generally find no significant impact, or an improvement in value</a:t>
            </a:r>
          </a:p>
          <a:p>
            <a:pPr>
              <a:defRPr/>
            </a:pPr>
            <a:r>
              <a:rPr lang="en-AU" sz="3600" dirty="0" smtClean="0">
                <a:solidFill>
                  <a:schemeClr val="accent3">
                    <a:lumMod val="50000"/>
                  </a:schemeClr>
                </a:solidFill>
              </a:rPr>
              <a:t>For example, Davison, et al (2013):</a:t>
            </a:r>
          </a:p>
          <a:p>
            <a:pPr lvl="1">
              <a:defRPr/>
            </a:pPr>
            <a:r>
              <a:rPr lang="en-AU" dirty="0" smtClean="0">
                <a:solidFill>
                  <a:schemeClr val="accent3">
                    <a:lumMod val="50000"/>
                  </a:schemeClr>
                </a:solidFill>
              </a:rPr>
              <a:t>Across </a:t>
            </a:r>
            <a:r>
              <a:rPr lang="en-AU" dirty="0">
                <a:solidFill>
                  <a:schemeClr val="accent3">
                    <a:lumMod val="50000"/>
                  </a:schemeClr>
                </a:solidFill>
              </a:rPr>
              <a:t>the 17 </a:t>
            </a:r>
            <a:r>
              <a:rPr lang="en-AU" dirty="0" smtClean="0">
                <a:solidFill>
                  <a:schemeClr val="accent3">
                    <a:lumMod val="50000"/>
                  </a:schemeClr>
                </a:solidFill>
              </a:rPr>
              <a:t>projects in Sydney and Brisbane, inclusion of AH had no </a:t>
            </a:r>
            <a:r>
              <a:rPr lang="en-AU" dirty="0">
                <a:solidFill>
                  <a:schemeClr val="accent3">
                    <a:lumMod val="50000"/>
                  </a:schemeClr>
                </a:solidFill>
              </a:rPr>
              <a:t>significant negative impacts on local property prices. </a:t>
            </a:r>
            <a:endParaRPr lang="en-AU" dirty="0" smtClean="0">
              <a:solidFill>
                <a:schemeClr val="accent3">
                  <a:lumMod val="50000"/>
                </a:schemeClr>
              </a:solidFill>
            </a:endParaRPr>
          </a:p>
          <a:p>
            <a:pPr lvl="1">
              <a:defRPr/>
            </a:pPr>
            <a:r>
              <a:rPr lang="en-AU" dirty="0" smtClean="0">
                <a:solidFill>
                  <a:schemeClr val="accent3">
                    <a:lumMod val="50000"/>
                  </a:schemeClr>
                </a:solidFill>
              </a:rPr>
              <a:t>Differentials in prices related to:</a:t>
            </a:r>
          </a:p>
          <a:p>
            <a:pPr lvl="2">
              <a:defRPr/>
            </a:pPr>
            <a:r>
              <a:rPr lang="en-AU" dirty="0" smtClean="0">
                <a:solidFill>
                  <a:schemeClr val="accent3">
                    <a:lumMod val="50000"/>
                  </a:schemeClr>
                </a:solidFill>
              </a:rPr>
              <a:t>Physical amenity /quality of environment  </a:t>
            </a:r>
          </a:p>
          <a:p>
            <a:pPr lvl="2">
              <a:defRPr/>
            </a:pPr>
            <a:r>
              <a:rPr lang="en-AU" dirty="0">
                <a:solidFill>
                  <a:schemeClr val="accent3">
                    <a:lumMod val="50000"/>
                  </a:schemeClr>
                </a:solidFill>
              </a:rPr>
              <a:t>P</a:t>
            </a:r>
            <a:r>
              <a:rPr lang="en-AU" dirty="0" smtClean="0">
                <a:solidFill>
                  <a:schemeClr val="accent3">
                    <a:lumMod val="50000"/>
                  </a:schemeClr>
                </a:solidFill>
              </a:rPr>
              <a:t>roximity to public transport </a:t>
            </a:r>
          </a:p>
        </p:txBody>
      </p:sp>
    </p:spTree>
    <p:extLst>
      <p:ext uri="{BB962C8B-B14F-4D97-AF65-F5344CB8AC3E}">
        <p14:creationId xmlns:p14="http://schemas.microsoft.com/office/powerpoint/2010/main" val="4285639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552" y="260648"/>
            <a:ext cx="8229600" cy="1143000"/>
          </a:xfrm>
        </p:spPr>
        <p:txBody>
          <a:bodyPr/>
          <a:lstStyle/>
          <a:p>
            <a:pPr>
              <a:defRPr/>
            </a:pPr>
            <a:r>
              <a:rPr lang="en-AU" dirty="0" smtClean="0">
                <a:solidFill>
                  <a:schemeClr val="tx1">
                    <a:lumMod val="65000"/>
                    <a:lumOff val="35000"/>
                  </a:schemeClr>
                </a:solidFill>
              </a:rPr>
              <a:t> </a:t>
            </a:r>
            <a:r>
              <a:rPr lang="en-AU" dirty="0" smtClean="0">
                <a:solidFill>
                  <a:schemeClr val="accent3">
                    <a:lumMod val="50000"/>
                  </a:schemeClr>
                </a:solidFill>
              </a:rPr>
              <a:t>What do the neighbours think?</a:t>
            </a:r>
            <a:endParaRPr lang="en-AU" dirty="0">
              <a:solidFill>
                <a:schemeClr val="accent3">
                  <a:lumMod val="50000"/>
                </a:schemeClr>
              </a:solidFill>
            </a:endParaRPr>
          </a:p>
        </p:txBody>
      </p:sp>
      <p:sp>
        <p:nvSpPr>
          <p:cNvPr id="4099" name="Content Placeholder 2"/>
          <p:cNvSpPr>
            <a:spLocks noGrp="1"/>
          </p:cNvSpPr>
          <p:nvPr>
            <p:ph idx="1"/>
          </p:nvPr>
        </p:nvSpPr>
        <p:spPr>
          <a:xfrm>
            <a:off x="539750" y="1412875"/>
            <a:ext cx="8208963" cy="4608513"/>
          </a:xfrm>
        </p:spPr>
        <p:txBody>
          <a:bodyPr/>
          <a:lstStyle/>
          <a:p>
            <a:pPr>
              <a:defRPr/>
            </a:pPr>
            <a:r>
              <a:rPr lang="en-AU" sz="3800" dirty="0" smtClean="0">
                <a:solidFill>
                  <a:schemeClr val="accent3">
                    <a:lumMod val="50000"/>
                  </a:schemeClr>
                </a:solidFill>
              </a:rPr>
              <a:t>Only one-third of refusals of SEPP ARH appealed in the LEC had resident objectors </a:t>
            </a:r>
          </a:p>
          <a:p>
            <a:pPr>
              <a:defRPr/>
            </a:pPr>
            <a:r>
              <a:rPr lang="en-AU" sz="3800" dirty="0" smtClean="0">
                <a:solidFill>
                  <a:schemeClr val="accent3">
                    <a:lumMod val="50000"/>
                  </a:schemeClr>
                </a:solidFill>
              </a:rPr>
              <a:t>The LEC has never found against a SEPP ARH development based on subjective views of neighbours (JSA 2017). </a:t>
            </a:r>
            <a:endParaRPr lang="en-AU" sz="3400" dirty="0" smtClean="0">
              <a:solidFill>
                <a:schemeClr val="accent3">
                  <a:lumMod val="50000"/>
                </a:schemeClr>
              </a:solidFill>
            </a:endParaRPr>
          </a:p>
        </p:txBody>
      </p:sp>
    </p:spTree>
    <p:extLst>
      <p:ext uri="{BB962C8B-B14F-4D97-AF65-F5344CB8AC3E}">
        <p14:creationId xmlns:p14="http://schemas.microsoft.com/office/powerpoint/2010/main" val="4023870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8560" y="260648"/>
            <a:ext cx="8229600" cy="1143000"/>
          </a:xfrm>
        </p:spPr>
        <p:txBody>
          <a:bodyPr/>
          <a:lstStyle/>
          <a:p>
            <a:pPr>
              <a:defRPr/>
            </a:pPr>
            <a:r>
              <a:rPr lang="en-AU" dirty="0" smtClean="0">
                <a:solidFill>
                  <a:schemeClr val="tx1">
                    <a:lumMod val="65000"/>
                    <a:lumOff val="35000"/>
                  </a:schemeClr>
                </a:solidFill>
              </a:rPr>
              <a:t> </a:t>
            </a:r>
            <a:r>
              <a:rPr lang="en-AU" dirty="0" smtClean="0">
                <a:solidFill>
                  <a:schemeClr val="accent3">
                    <a:lumMod val="50000"/>
                  </a:schemeClr>
                </a:solidFill>
              </a:rPr>
              <a:t>What do the neighbours think?</a:t>
            </a:r>
            <a:endParaRPr lang="en-AU" dirty="0">
              <a:solidFill>
                <a:schemeClr val="accent3">
                  <a:lumMod val="50000"/>
                </a:schemeClr>
              </a:solidFill>
            </a:endParaRPr>
          </a:p>
        </p:txBody>
      </p:sp>
      <p:sp>
        <p:nvSpPr>
          <p:cNvPr id="4099" name="Content Placeholder 2"/>
          <p:cNvSpPr>
            <a:spLocks noGrp="1"/>
          </p:cNvSpPr>
          <p:nvPr>
            <p:ph idx="1"/>
          </p:nvPr>
        </p:nvSpPr>
        <p:spPr>
          <a:xfrm>
            <a:off x="539750" y="1412875"/>
            <a:ext cx="8208963" cy="4608513"/>
          </a:xfrm>
        </p:spPr>
        <p:txBody>
          <a:bodyPr/>
          <a:lstStyle/>
          <a:p>
            <a:pPr>
              <a:defRPr/>
            </a:pPr>
            <a:r>
              <a:rPr lang="en-AU" sz="3800" dirty="0" smtClean="0">
                <a:solidFill>
                  <a:srgbClr val="BF331A"/>
                </a:solidFill>
              </a:rPr>
              <a:t>Perception </a:t>
            </a:r>
            <a:r>
              <a:rPr lang="en-AU" sz="3800" dirty="0" smtClean="0">
                <a:solidFill>
                  <a:schemeClr val="accent3">
                    <a:lumMod val="50000"/>
                  </a:schemeClr>
                </a:solidFill>
              </a:rPr>
              <a:t>can be far worse than </a:t>
            </a:r>
            <a:r>
              <a:rPr lang="en-AU" sz="3800" dirty="0" smtClean="0">
                <a:solidFill>
                  <a:srgbClr val="BF331A"/>
                </a:solidFill>
              </a:rPr>
              <a:t>reality</a:t>
            </a:r>
            <a:r>
              <a:rPr lang="en-AU" sz="3800" dirty="0" smtClean="0">
                <a:solidFill>
                  <a:schemeClr val="accent3">
                    <a:lumMod val="50000"/>
                  </a:schemeClr>
                </a:solidFill>
              </a:rPr>
              <a:t>:</a:t>
            </a:r>
          </a:p>
          <a:p>
            <a:pPr lvl="1">
              <a:defRPr/>
            </a:pPr>
            <a:r>
              <a:rPr lang="en-AU" sz="3400" dirty="0" smtClean="0">
                <a:solidFill>
                  <a:schemeClr val="accent3">
                    <a:lumMod val="50000"/>
                  </a:schemeClr>
                </a:solidFill>
              </a:rPr>
              <a:t>In case studies with greatest community resistance, around 80% had </a:t>
            </a:r>
            <a:r>
              <a:rPr lang="en-AU" sz="3400" dirty="0" smtClean="0">
                <a:solidFill>
                  <a:srgbClr val="BF331A"/>
                </a:solidFill>
              </a:rPr>
              <a:t>no problems post-occupancy</a:t>
            </a:r>
            <a:r>
              <a:rPr lang="en-AU" sz="3400" dirty="0" smtClean="0">
                <a:solidFill>
                  <a:schemeClr val="accent3">
                    <a:lumMod val="50000"/>
                  </a:schemeClr>
                </a:solidFill>
              </a:rPr>
              <a:t>, and most problems related parking and other local issues (Davison et al 2013). </a:t>
            </a:r>
            <a:endParaRPr lang="en-AU" sz="3000" dirty="0" smtClean="0">
              <a:solidFill>
                <a:schemeClr val="accent3">
                  <a:lumMod val="50000"/>
                </a:schemeClr>
              </a:solidFill>
            </a:endParaRPr>
          </a:p>
        </p:txBody>
      </p:sp>
    </p:spTree>
    <p:extLst>
      <p:ext uri="{BB962C8B-B14F-4D97-AF65-F5344CB8AC3E}">
        <p14:creationId xmlns:p14="http://schemas.microsoft.com/office/powerpoint/2010/main" val="83347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idx="4294967295"/>
          </p:nvPr>
        </p:nvSpPr>
        <p:spPr/>
        <p:txBody>
          <a:bodyPr/>
          <a:lstStyle/>
          <a:p>
            <a:pPr eaLnBrk="1" hangingPunct="1"/>
            <a:r>
              <a:rPr lang="en-AU" altLang="en-US" sz="3600" smtClean="0">
                <a:latin typeface="Arial" pitchFamily="34" charset="0"/>
              </a:rPr>
              <a:t>Content of Presentation  </a:t>
            </a:r>
          </a:p>
        </p:txBody>
      </p:sp>
      <p:sp>
        <p:nvSpPr>
          <p:cNvPr id="9219" name="Rectangle 3"/>
          <p:cNvSpPr>
            <a:spLocks noGrp="1" noChangeArrowheads="1"/>
          </p:cNvSpPr>
          <p:nvPr>
            <p:ph type="body" idx="4294967295"/>
          </p:nvPr>
        </p:nvSpPr>
        <p:spPr>
          <a:xfrm>
            <a:off x="395288" y="1628775"/>
            <a:ext cx="8569325" cy="4537075"/>
          </a:xfrm>
        </p:spPr>
        <p:txBody>
          <a:bodyPr/>
          <a:lstStyle/>
          <a:p>
            <a:pPr eaLnBrk="1" hangingPunct="1">
              <a:lnSpc>
                <a:spcPct val="90000"/>
              </a:lnSpc>
              <a:defRPr/>
            </a:pPr>
            <a:r>
              <a:rPr lang="en-AU" altLang="en-US" dirty="0" smtClean="0">
                <a:solidFill>
                  <a:schemeClr val="accent3">
                    <a:lumMod val="50000"/>
                  </a:schemeClr>
                </a:solidFill>
              </a:rPr>
              <a:t>What is ‘affordable housing’?</a:t>
            </a:r>
          </a:p>
          <a:p>
            <a:pPr eaLnBrk="1" hangingPunct="1">
              <a:lnSpc>
                <a:spcPct val="90000"/>
              </a:lnSpc>
              <a:defRPr/>
            </a:pPr>
            <a:r>
              <a:rPr lang="en-AU" altLang="en-US" dirty="0" smtClean="0">
                <a:solidFill>
                  <a:schemeClr val="accent3">
                    <a:lumMod val="50000"/>
                  </a:schemeClr>
                </a:solidFill>
              </a:rPr>
              <a:t>Why does it matter? </a:t>
            </a:r>
          </a:p>
          <a:p>
            <a:pPr eaLnBrk="1" hangingPunct="1">
              <a:lnSpc>
                <a:spcPct val="90000"/>
              </a:lnSpc>
              <a:defRPr/>
            </a:pPr>
            <a:r>
              <a:rPr lang="en-AU" altLang="en-US" dirty="0" smtClean="0">
                <a:solidFill>
                  <a:schemeClr val="accent3">
                    <a:lumMod val="50000"/>
                  </a:schemeClr>
                </a:solidFill>
              </a:rPr>
              <a:t>What is the need for affordable housing in </a:t>
            </a:r>
            <a:r>
              <a:rPr lang="en-AU" altLang="en-US" dirty="0" smtClean="0">
                <a:solidFill>
                  <a:srgbClr val="BF331A"/>
                </a:solidFill>
              </a:rPr>
              <a:t>[area]?</a:t>
            </a:r>
          </a:p>
          <a:p>
            <a:pPr eaLnBrk="1" hangingPunct="1">
              <a:lnSpc>
                <a:spcPct val="90000"/>
              </a:lnSpc>
              <a:defRPr/>
            </a:pPr>
            <a:r>
              <a:rPr lang="en-AU" altLang="en-US" dirty="0" smtClean="0">
                <a:solidFill>
                  <a:schemeClr val="accent3">
                    <a:lumMod val="50000"/>
                  </a:schemeClr>
                </a:solidFill>
              </a:rPr>
              <a:t>What are some common myths about affordable housing?</a:t>
            </a:r>
          </a:p>
          <a:p>
            <a:pPr eaLnBrk="1" hangingPunct="1">
              <a:lnSpc>
                <a:spcPct val="90000"/>
              </a:lnSpc>
              <a:defRPr/>
            </a:pPr>
            <a:r>
              <a:rPr lang="en-AU" altLang="en-US" dirty="0" smtClean="0">
                <a:solidFill>
                  <a:schemeClr val="accent3">
                    <a:lumMod val="50000"/>
                  </a:schemeClr>
                </a:solidFill>
              </a:rPr>
              <a:t>Who is </a:t>
            </a:r>
            <a:r>
              <a:rPr lang="en-AU" altLang="en-US" dirty="0" smtClean="0">
                <a:solidFill>
                  <a:srgbClr val="BF331A"/>
                </a:solidFill>
              </a:rPr>
              <a:t>[CHP] </a:t>
            </a:r>
            <a:r>
              <a:rPr lang="en-AU" altLang="en-US" dirty="0" smtClean="0">
                <a:solidFill>
                  <a:schemeClr val="accent3">
                    <a:lumMod val="50000"/>
                  </a:schemeClr>
                </a:solidFill>
              </a:rPr>
              <a:t>and how can we help?</a:t>
            </a:r>
          </a:p>
          <a:p>
            <a:pPr eaLnBrk="1" hangingPunct="1">
              <a:lnSpc>
                <a:spcPct val="90000"/>
              </a:lnSpc>
              <a:defRPr/>
            </a:pPr>
            <a:r>
              <a:rPr lang="en-AU" altLang="en-US" dirty="0" smtClean="0">
                <a:solidFill>
                  <a:srgbClr val="BF331A"/>
                </a:solidFill>
              </a:rPr>
              <a:t>[What are we proposing?]</a:t>
            </a:r>
          </a:p>
        </p:txBody>
      </p:sp>
    </p:spTree>
    <p:extLst>
      <p:ext uri="{BB962C8B-B14F-4D97-AF65-F5344CB8AC3E}">
        <p14:creationId xmlns:p14="http://schemas.microsoft.com/office/powerpoint/2010/main" val="3949475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idx="4294967295"/>
          </p:nvPr>
        </p:nvSpPr>
        <p:spPr/>
        <p:txBody>
          <a:bodyPr/>
          <a:lstStyle/>
          <a:p>
            <a:pPr eaLnBrk="1" hangingPunct="1"/>
            <a:r>
              <a:rPr lang="en-AU" altLang="en-US" sz="3600" dirty="0" smtClean="0">
                <a:latin typeface="Arial" pitchFamily="34" charset="0"/>
              </a:rPr>
              <a:t>About </a:t>
            </a:r>
            <a:r>
              <a:rPr lang="en-AU" altLang="en-US" sz="3600" dirty="0" smtClean="0">
                <a:solidFill>
                  <a:srgbClr val="BF331A"/>
                </a:solidFill>
                <a:latin typeface="Arial" pitchFamily="34" charset="0"/>
              </a:rPr>
              <a:t>[your agency]</a:t>
            </a:r>
          </a:p>
        </p:txBody>
      </p:sp>
      <p:sp>
        <p:nvSpPr>
          <p:cNvPr id="9219" name="Rectangle 3"/>
          <p:cNvSpPr>
            <a:spLocks noGrp="1" noChangeArrowheads="1"/>
          </p:cNvSpPr>
          <p:nvPr>
            <p:ph type="body" idx="4294967295"/>
          </p:nvPr>
        </p:nvSpPr>
        <p:spPr>
          <a:xfrm>
            <a:off x="395288" y="1412875"/>
            <a:ext cx="8569325" cy="4752975"/>
          </a:xfrm>
        </p:spPr>
        <p:txBody>
          <a:bodyPr/>
          <a:lstStyle/>
          <a:p>
            <a:pPr marL="0" indent="0" eaLnBrk="1" hangingPunct="1">
              <a:lnSpc>
                <a:spcPct val="90000"/>
              </a:lnSpc>
              <a:buFont typeface="Tahoma" pitchFamily="34" charset="0"/>
              <a:buNone/>
              <a:defRPr/>
            </a:pPr>
            <a:r>
              <a:rPr lang="en-AU" altLang="en-US" dirty="0" smtClean="0">
                <a:solidFill>
                  <a:schemeClr val="accent3">
                    <a:lumMod val="50000"/>
                  </a:schemeClr>
                </a:solidFill>
              </a:rPr>
              <a:t>[Insert info about your agency, for example:</a:t>
            </a:r>
          </a:p>
          <a:p>
            <a:pPr eaLnBrk="1" hangingPunct="1">
              <a:lnSpc>
                <a:spcPct val="90000"/>
              </a:lnSpc>
              <a:defRPr/>
            </a:pPr>
            <a:r>
              <a:rPr lang="en-AU" altLang="en-US" dirty="0" smtClean="0">
                <a:solidFill>
                  <a:schemeClr val="accent3">
                    <a:lumMod val="50000"/>
                  </a:schemeClr>
                </a:solidFill>
              </a:rPr>
              <a:t>History and growth</a:t>
            </a:r>
          </a:p>
          <a:p>
            <a:pPr eaLnBrk="1" hangingPunct="1">
              <a:lnSpc>
                <a:spcPct val="90000"/>
              </a:lnSpc>
              <a:defRPr/>
            </a:pPr>
            <a:r>
              <a:rPr lang="en-AU" altLang="en-US" dirty="0" smtClean="0">
                <a:solidFill>
                  <a:schemeClr val="accent3">
                    <a:lumMod val="50000"/>
                  </a:schemeClr>
                </a:solidFill>
              </a:rPr>
              <a:t>Mission/philosophy </a:t>
            </a:r>
          </a:p>
          <a:p>
            <a:pPr eaLnBrk="1" hangingPunct="1">
              <a:lnSpc>
                <a:spcPct val="90000"/>
              </a:lnSpc>
              <a:defRPr/>
            </a:pPr>
            <a:r>
              <a:rPr lang="en-AU" altLang="en-US" dirty="0" smtClean="0">
                <a:solidFill>
                  <a:schemeClr val="accent3">
                    <a:lumMod val="50000"/>
                  </a:schemeClr>
                </a:solidFill>
              </a:rPr>
              <a:t>Types of services provided (including </a:t>
            </a:r>
            <a:r>
              <a:rPr lang="en-AU" altLang="en-US" b="1" dirty="0" smtClean="0">
                <a:solidFill>
                  <a:srgbClr val="BF331A"/>
                </a:solidFill>
              </a:rPr>
              <a:t>pictures of tenants, current developments</a:t>
            </a:r>
            <a:r>
              <a:rPr lang="en-AU" altLang="en-US" dirty="0" smtClean="0">
                <a:solidFill>
                  <a:srgbClr val="BF331A"/>
                </a:solidFill>
              </a:rPr>
              <a:t>, </a:t>
            </a:r>
            <a:r>
              <a:rPr lang="en-AU" altLang="en-US" dirty="0" smtClean="0">
                <a:solidFill>
                  <a:schemeClr val="accent3">
                    <a:lumMod val="50000"/>
                  </a:schemeClr>
                </a:solidFill>
              </a:rPr>
              <a:t>etc)]</a:t>
            </a:r>
          </a:p>
        </p:txBody>
      </p:sp>
    </p:spTree>
    <p:extLst>
      <p:ext uri="{BB962C8B-B14F-4D97-AF65-F5344CB8AC3E}">
        <p14:creationId xmlns:p14="http://schemas.microsoft.com/office/powerpoint/2010/main" val="2595846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About </a:t>
            </a:r>
            <a:r>
              <a:rPr lang="en-AU" altLang="en-US" sz="3600" dirty="0" smtClean="0">
                <a:solidFill>
                  <a:srgbClr val="BF331A"/>
                </a:solidFill>
                <a:latin typeface="Arial" panose="020B0604020202020204" pitchFamily="34" charset="0"/>
              </a:rPr>
              <a:t>[your agency]…</a:t>
            </a:r>
          </a:p>
        </p:txBody>
      </p:sp>
      <p:sp>
        <p:nvSpPr>
          <p:cNvPr id="9219" name="Rectangle 3"/>
          <p:cNvSpPr>
            <a:spLocks noGrp="1" noChangeArrowheads="1"/>
          </p:cNvSpPr>
          <p:nvPr>
            <p:ph type="body" idx="4294967295"/>
          </p:nvPr>
        </p:nvSpPr>
        <p:spPr>
          <a:xfrm>
            <a:off x="395288" y="1412875"/>
            <a:ext cx="8569325" cy="4752975"/>
          </a:xfrm>
        </p:spPr>
        <p:txBody>
          <a:bodyPr/>
          <a:lstStyle/>
          <a:p>
            <a:pPr marL="0" indent="0" eaLnBrk="1" hangingPunct="1">
              <a:lnSpc>
                <a:spcPct val="90000"/>
              </a:lnSpc>
              <a:buFont typeface="Tahoma" pitchFamily="34" charset="0"/>
              <a:buNone/>
              <a:defRPr/>
            </a:pPr>
            <a:r>
              <a:rPr lang="en-AU" altLang="en-US" dirty="0" smtClean="0">
                <a:solidFill>
                  <a:schemeClr val="accent3">
                    <a:lumMod val="50000"/>
                  </a:schemeClr>
                </a:solidFill>
              </a:rPr>
              <a:t>[Insert info about your agency, for example:</a:t>
            </a:r>
          </a:p>
          <a:p>
            <a:pPr eaLnBrk="1" hangingPunct="1">
              <a:lnSpc>
                <a:spcPct val="90000"/>
              </a:lnSpc>
              <a:defRPr/>
            </a:pPr>
            <a:r>
              <a:rPr lang="en-AU" altLang="en-US" b="1" dirty="0" smtClean="0">
                <a:solidFill>
                  <a:srgbClr val="BF331A"/>
                </a:solidFill>
              </a:rPr>
              <a:t>Long-term commitment to local community</a:t>
            </a:r>
            <a:r>
              <a:rPr lang="en-AU" altLang="en-US" dirty="0" smtClean="0">
                <a:solidFill>
                  <a:srgbClr val="BF331A"/>
                </a:solidFill>
              </a:rPr>
              <a:t> </a:t>
            </a:r>
          </a:p>
          <a:p>
            <a:pPr eaLnBrk="1" hangingPunct="1">
              <a:lnSpc>
                <a:spcPct val="90000"/>
              </a:lnSpc>
              <a:defRPr/>
            </a:pPr>
            <a:r>
              <a:rPr lang="en-AU" altLang="en-US" dirty="0" smtClean="0">
                <a:solidFill>
                  <a:schemeClr val="accent3">
                    <a:lumMod val="50000"/>
                  </a:schemeClr>
                </a:solidFill>
              </a:rPr>
              <a:t>Value adding activities</a:t>
            </a:r>
          </a:p>
          <a:p>
            <a:pPr eaLnBrk="1" hangingPunct="1">
              <a:lnSpc>
                <a:spcPct val="90000"/>
              </a:lnSpc>
              <a:defRPr/>
            </a:pPr>
            <a:r>
              <a:rPr lang="en-AU" altLang="en-US" b="1" dirty="0" smtClean="0">
                <a:solidFill>
                  <a:srgbClr val="BF331A"/>
                </a:solidFill>
              </a:rPr>
              <a:t>Partnering capacity and advantages  </a:t>
            </a:r>
            <a:r>
              <a:rPr lang="en-AU" altLang="en-US" dirty="0" smtClean="0">
                <a:solidFill>
                  <a:srgbClr val="BF331A"/>
                </a:solidFill>
              </a:rPr>
              <a:t> </a:t>
            </a:r>
          </a:p>
          <a:p>
            <a:pPr eaLnBrk="1" hangingPunct="1">
              <a:lnSpc>
                <a:spcPct val="90000"/>
              </a:lnSpc>
              <a:defRPr/>
            </a:pPr>
            <a:r>
              <a:rPr lang="en-AU" altLang="en-US" b="1" dirty="0" smtClean="0">
                <a:solidFill>
                  <a:schemeClr val="accent3">
                    <a:lumMod val="50000"/>
                  </a:schemeClr>
                </a:solidFill>
              </a:rPr>
              <a:t>Priorities and plans for the future]  </a:t>
            </a:r>
          </a:p>
        </p:txBody>
      </p:sp>
    </p:spTree>
    <p:extLst>
      <p:ext uri="{BB962C8B-B14F-4D97-AF65-F5344CB8AC3E}">
        <p14:creationId xmlns:p14="http://schemas.microsoft.com/office/powerpoint/2010/main" val="4112947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About </a:t>
            </a:r>
            <a:r>
              <a:rPr lang="en-AU" altLang="en-US" sz="3600" dirty="0" smtClean="0">
                <a:solidFill>
                  <a:srgbClr val="BF331A"/>
                </a:solidFill>
                <a:latin typeface="Arial" panose="020B0604020202020204" pitchFamily="34" charset="0"/>
              </a:rPr>
              <a:t>[your proposal]</a:t>
            </a:r>
          </a:p>
        </p:txBody>
      </p:sp>
      <p:sp>
        <p:nvSpPr>
          <p:cNvPr id="9219" name="Rectangle 3"/>
          <p:cNvSpPr>
            <a:spLocks noGrp="1" noChangeArrowheads="1"/>
          </p:cNvSpPr>
          <p:nvPr>
            <p:ph type="body" idx="4294967295"/>
          </p:nvPr>
        </p:nvSpPr>
        <p:spPr>
          <a:xfrm>
            <a:off x="395288" y="1412875"/>
            <a:ext cx="8569325" cy="4752975"/>
          </a:xfrm>
        </p:spPr>
        <p:txBody>
          <a:bodyPr/>
          <a:lstStyle/>
          <a:p>
            <a:pPr marL="0" indent="0" eaLnBrk="1" hangingPunct="1">
              <a:lnSpc>
                <a:spcPct val="90000"/>
              </a:lnSpc>
              <a:buFont typeface="Tahoma" pitchFamily="34" charset="0"/>
              <a:buNone/>
              <a:defRPr/>
            </a:pPr>
            <a:r>
              <a:rPr lang="en-AU" altLang="en-US" dirty="0" smtClean="0">
                <a:solidFill>
                  <a:schemeClr val="accent3">
                    <a:lumMod val="50000"/>
                  </a:schemeClr>
                </a:solidFill>
              </a:rPr>
              <a:t>[Insert info about your proposal or future plans:</a:t>
            </a:r>
          </a:p>
          <a:p>
            <a:pPr eaLnBrk="1" hangingPunct="1">
              <a:lnSpc>
                <a:spcPct val="90000"/>
              </a:lnSpc>
              <a:defRPr/>
            </a:pPr>
            <a:r>
              <a:rPr lang="en-AU" altLang="en-US" b="1" dirty="0" smtClean="0">
                <a:solidFill>
                  <a:srgbClr val="BF331A"/>
                </a:solidFill>
              </a:rPr>
              <a:t>Pre-DA information about proposed development, and/or</a:t>
            </a:r>
          </a:p>
          <a:p>
            <a:pPr eaLnBrk="1" hangingPunct="1">
              <a:lnSpc>
                <a:spcPct val="90000"/>
              </a:lnSpc>
              <a:defRPr/>
            </a:pPr>
            <a:r>
              <a:rPr lang="en-AU" altLang="en-US" b="1" dirty="0" smtClean="0">
                <a:solidFill>
                  <a:srgbClr val="BF331A"/>
                </a:solidFill>
              </a:rPr>
              <a:t>Potential to partner on Council or State Government land]</a:t>
            </a:r>
          </a:p>
          <a:p>
            <a:pPr eaLnBrk="1" hangingPunct="1">
              <a:lnSpc>
                <a:spcPct val="90000"/>
              </a:lnSpc>
              <a:defRPr/>
            </a:pPr>
            <a:endParaRPr lang="en-AU" altLang="en-US" dirty="0" smtClean="0">
              <a:solidFill>
                <a:schemeClr val="accent3">
                  <a:lumMod val="50000"/>
                </a:schemeClr>
              </a:solidFill>
            </a:endParaRPr>
          </a:p>
        </p:txBody>
      </p:sp>
    </p:spTree>
    <p:extLst>
      <p:ext uri="{BB962C8B-B14F-4D97-AF65-F5344CB8AC3E}">
        <p14:creationId xmlns:p14="http://schemas.microsoft.com/office/powerpoint/2010/main" val="2786332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0038" y="260648"/>
            <a:ext cx="8229600" cy="1143000"/>
          </a:xfrm>
        </p:spPr>
        <p:txBody>
          <a:bodyPr/>
          <a:lstStyle/>
          <a:p>
            <a:pPr>
              <a:defRPr/>
            </a:pPr>
            <a:r>
              <a:rPr lang="en-AU" dirty="0" smtClean="0">
                <a:solidFill>
                  <a:schemeClr val="tx1">
                    <a:lumMod val="65000"/>
                    <a:lumOff val="35000"/>
                  </a:schemeClr>
                </a:solidFill>
              </a:rPr>
              <a:t> </a:t>
            </a:r>
            <a:r>
              <a:rPr lang="en-AU" sz="3200" dirty="0" smtClean="0">
                <a:solidFill>
                  <a:schemeClr val="tx1">
                    <a:lumMod val="65000"/>
                    <a:lumOff val="35000"/>
                  </a:schemeClr>
                </a:solidFill>
              </a:rPr>
              <a:t>How can we address community concerns?</a:t>
            </a:r>
            <a:endParaRPr lang="en-AU" sz="3200" dirty="0">
              <a:solidFill>
                <a:schemeClr val="tx1">
                  <a:lumMod val="65000"/>
                  <a:lumOff val="35000"/>
                </a:schemeClr>
              </a:solidFill>
            </a:endParaRPr>
          </a:p>
        </p:txBody>
      </p:sp>
      <p:sp>
        <p:nvSpPr>
          <p:cNvPr id="4099" name="Content Placeholder 2"/>
          <p:cNvSpPr>
            <a:spLocks noGrp="1"/>
          </p:cNvSpPr>
          <p:nvPr>
            <p:ph idx="1"/>
          </p:nvPr>
        </p:nvSpPr>
        <p:spPr>
          <a:xfrm>
            <a:off x="323850" y="1341438"/>
            <a:ext cx="7993063" cy="4679950"/>
          </a:xfrm>
        </p:spPr>
        <p:txBody>
          <a:bodyPr/>
          <a:lstStyle/>
          <a:p>
            <a:pPr lvl="1">
              <a:defRPr/>
            </a:pPr>
            <a:r>
              <a:rPr lang="en-AU" sz="3200" dirty="0" smtClean="0">
                <a:solidFill>
                  <a:schemeClr val="tx1">
                    <a:lumMod val="65000"/>
                    <a:lumOff val="35000"/>
                  </a:schemeClr>
                </a:solidFill>
              </a:rPr>
              <a:t>We are keen to ‘get it right’:</a:t>
            </a:r>
          </a:p>
          <a:p>
            <a:pPr lvl="1">
              <a:defRPr/>
            </a:pPr>
            <a:endParaRPr lang="en-AU" sz="1000" dirty="0" smtClean="0">
              <a:solidFill>
                <a:schemeClr val="tx1">
                  <a:lumMod val="65000"/>
                  <a:lumOff val="35000"/>
                </a:schemeClr>
              </a:solidFill>
            </a:endParaRPr>
          </a:p>
          <a:p>
            <a:pPr lvl="2">
              <a:defRPr/>
            </a:pPr>
            <a:r>
              <a:rPr lang="en-AU" sz="2800" dirty="0" smtClean="0">
                <a:solidFill>
                  <a:schemeClr val="tx1">
                    <a:lumMod val="65000"/>
                    <a:lumOff val="35000"/>
                  </a:schemeClr>
                </a:solidFill>
              </a:rPr>
              <a:t>Physical amenity (</a:t>
            </a:r>
            <a:r>
              <a:rPr lang="en-AU" sz="2800" b="1" dirty="0" smtClean="0">
                <a:solidFill>
                  <a:srgbClr val="BF331A"/>
                </a:solidFill>
              </a:rPr>
              <a:t>parking</a:t>
            </a:r>
            <a:r>
              <a:rPr lang="en-AU" sz="2800" dirty="0" smtClean="0">
                <a:solidFill>
                  <a:schemeClr val="tx1">
                    <a:lumMod val="65000"/>
                    <a:lumOff val="35000"/>
                  </a:schemeClr>
                </a:solidFill>
              </a:rPr>
              <a:t>, overlooking, solar access, noise)? </a:t>
            </a:r>
          </a:p>
          <a:p>
            <a:pPr lvl="2">
              <a:defRPr/>
            </a:pPr>
            <a:r>
              <a:rPr lang="en-AU" sz="2800" dirty="0" smtClean="0">
                <a:solidFill>
                  <a:schemeClr val="tx1">
                    <a:lumMod val="65000"/>
                    <a:lumOff val="35000"/>
                  </a:schemeClr>
                </a:solidFill>
              </a:rPr>
              <a:t>Physical character (</a:t>
            </a:r>
            <a:r>
              <a:rPr lang="en-AU" sz="2800" b="1" dirty="0" smtClean="0">
                <a:solidFill>
                  <a:srgbClr val="BF331A"/>
                </a:solidFill>
              </a:rPr>
              <a:t>local character tes</a:t>
            </a:r>
            <a:r>
              <a:rPr lang="en-AU" sz="2800" dirty="0" smtClean="0">
                <a:solidFill>
                  <a:srgbClr val="BF331A"/>
                </a:solidFill>
              </a:rPr>
              <a:t>t</a:t>
            </a:r>
            <a:r>
              <a:rPr lang="en-AU" sz="2800" dirty="0" smtClean="0">
                <a:solidFill>
                  <a:schemeClr val="tx1">
                    <a:lumMod val="65000"/>
                    <a:lumOff val="35000"/>
                  </a:schemeClr>
                </a:solidFill>
              </a:rPr>
              <a:t>, bulk &amp; scale, etc)?</a:t>
            </a:r>
          </a:p>
          <a:p>
            <a:pPr lvl="2">
              <a:defRPr/>
            </a:pPr>
            <a:r>
              <a:rPr lang="en-AU" sz="2800" dirty="0">
                <a:solidFill>
                  <a:schemeClr val="tx1">
                    <a:lumMod val="65000"/>
                    <a:lumOff val="35000"/>
                  </a:schemeClr>
                </a:solidFill>
              </a:rPr>
              <a:t>Administrative issues (compliance, </a:t>
            </a:r>
            <a:r>
              <a:rPr lang="en-AU" sz="2800" b="1" dirty="0">
                <a:solidFill>
                  <a:srgbClr val="BF331A"/>
                </a:solidFill>
              </a:rPr>
              <a:t>documentation</a:t>
            </a:r>
            <a:r>
              <a:rPr lang="en-AU" sz="2800" dirty="0" smtClean="0">
                <a:solidFill>
                  <a:schemeClr val="tx1">
                    <a:lumMod val="65000"/>
                    <a:lumOff val="35000"/>
                  </a:schemeClr>
                </a:solidFill>
              </a:rPr>
              <a:t>)?</a:t>
            </a:r>
            <a:endParaRPr lang="en-AU" sz="2800" dirty="0">
              <a:solidFill>
                <a:schemeClr val="tx1">
                  <a:lumMod val="65000"/>
                  <a:lumOff val="35000"/>
                </a:schemeClr>
              </a:solidFill>
            </a:endParaRPr>
          </a:p>
          <a:p>
            <a:pPr lvl="2">
              <a:defRPr/>
            </a:pPr>
            <a:r>
              <a:rPr lang="en-AU" sz="2800" b="1" dirty="0" smtClean="0">
                <a:solidFill>
                  <a:srgbClr val="BF331A"/>
                </a:solidFill>
              </a:rPr>
              <a:t>Understanding</a:t>
            </a:r>
            <a:r>
              <a:rPr lang="en-AU" sz="2800" dirty="0" smtClean="0">
                <a:solidFill>
                  <a:srgbClr val="BF331A"/>
                </a:solidFill>
              </a:rPr>
              <a:t> </a:t>
            </a:r>
            <a:r>
              <a:rPr lang="en-AU" sz="2800" dirty="0" smtClean="0">
                <a:solidFill>
                  <a:schemeClr val="tx1">
                    <a:lumMod val="65000"/>
                    <a:lumOff val="35000"/>
                  </a:schemeClr>
                </a:solidFill>
              </a:rPr>
              <a:t>community concerns?</a:t>
            </a:r>
          </a:p>
          <a:p>
            <a:pPr>
              <a:defRPr/>
            </a:pPr>
            <a:endParaRPr lang="en-AU" sz="3400" dirty="0" smtClean="0">
              <a:solidFill>
                <a:schemeClr val="tx1">
                  <a:lumMod val="65000"/>
                  <a:lumOff val="35000"/>
                </a:schemeClr>
              </a:solidFill>
            </a:endParaRPr>
          </a:p>
          <a:p>
            <a:pPr>
              <a:defRPr/>
            </a:pPr>
            <a:endParaRPr lang="en-AU" sz="3400" dirty="0">
              <a:solidFill>
                <a:schemeClr val="tx1">
                  <a:lumMod val="65000"/>
                  <a:lumOff val="35000"/>
                </a:schemeClr>
              </a:solidFill>
            </a:endParaRPr>
          </a:p>
        </p:txBody>
      </p:sp>
    </p:spTree>
    <p:extLst>
      <p:ext uri="{BB962C8B-B14F-4D97-AF65-F5344CB8AC3E}">
        <p14:creationId xmlns:p14="http://schemas.microsoft.com/office/powerpoint/2010/main" val="3374247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body" idx="4294967295"/>
          </p:nvPr>
        </p:nvSpPr>
        <p:spPr>
          <a:xfrm>
            <a:off x="395288" y="1412875"/>
            <a:ext cx="8569325" cy="4752975"/>
          </a:xfrm>
        </p:spPr>
        <p:txBody>
          <a:bodyPr/>
          <a:lstStyle/>
          <a:p>
            <a:pPr eaLnBrk="1" hangingPunct="1">
              <a:lnSpc>
                <a:spcPct val="90000"/>
              </a:lnSpc>
              <a:defRPr/>
            </a:pPr>
            <a:endParaRPr lang="en-AU" altLang="en-US" b="1" dirty="0" smtClean="0">
              <a:solidFill>
                <a:schemeClr val="accent3">
                  <a:lumMod val="50000"/>
                </a:schemeClr>
              </a:solidFill>
            </a:endParaRPr>
          </a:p>
          <a:p>
            <a:pPr marL="0" indent="0" algn="ctr" eaLnBrk="1" hangingPunct="1">
              <a:lnSpc>
                <a:spcPct val="90000"/>
              </a:lnSpc>
              <a:buFont typeface="Tahoma" pitchFamily="34" charset="0"/>
              <a:buNone/>
              <a:defRPr/>
            </a:pPr>
            <a:endParaRPr lang="en-AU" altLang="en-US" b="1" dirty="0" smtClean="0">
              <a:solidFill>
                <a:schemeClr val="accent3">
                  <a:lumMod val="50000"/>
                </a:schemeClr>
              </a:solidFill>
            </a:endParaRPr>
          </a:p>
          <a:p>
            <a:pPr marL="0" indent="0" algn="ctr" eaLnBrk="1" hangingPunct="1">
              <a:lnSpc>
                <a:spcPct val="90000"/>
              </a:lnSpc>
              <a:buFont typeface="Tahoma" pitchFamily="34" charset="0"/>
              <a:buNone/>
              <a:defRPr/>
            </a:pPr>
            <a:endParaRPr lang="en-AU" altLang="en-US" b="1" dirty="0">
              <a:solidFill>
                <a:schemeClr val="accent3">
                  <a:lumMod val="50000"/>
                </a:schemeClr>
              </a:solidFill>
            </a:endParaRPr>
          </a:p>
          <a:p>
            <a:pPr marL="0" indent="0" algn="ctr" eaLnBrk="1" hangingPunct="1">
              <a:lnSpc>
                <a:spcPct val="90000"/>
              </a:lnSpc>
              <a:buFont typeface="Tahoma" pitchFamily="34" charset="0"/>
              <a:buNone/>
              <a:defRPr/>
            </a:pPr>
            <a:r>
              <a:rPr lang="en-AU" altLang="en-US" sz="4000" b="1" dirty="0" smtClean="0">
                <a:solidFill>
                  <a:schemeClr val="accent3">
                    <a:lumMod val="50000"/>
                  </a:schemeClr>
                </a:solidFill>
              </a:rPr>
              <a:t>Questions?</a:t>
            </a:r>
          </a:p>
          <a:p>
            <a:pPr eaLnBrk="1" hangingPunct="1">
              <a:lnSpc>
                <a:spcPct val="90000"/>
              </a:lnSpc>
              <a:defRPr/>
            </a:pPr>
            <a:endParaRPr lang="en-AU" altLang="en-US" b="1" dirty="0" smtClean="0">
              <a:solidFill>
                <a:schemeClr val="accent3">
                  <a:lumMod val="50000"/>
                </a:schemeClr>
              </a:solidFill>
            </a:endParaRPr>
          </a:p>
        </p:txBody>
      </p:sp>
    </p:spTree>
    <p:extLst>
      <p:ext uri="{BB962C8B-B14F-4D97-AF65-F5344CB8AC3E}">
        <p14:creationId xmlns:p14="http://schemas.microsoft.com/office/powerpoint/2010/main" val="854074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idx="4294967295"/>
          </p:nvPr>
        </p:nvSpPr>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What is Affordable Housing?</a:t>
            </a:r>
          </a:p>
        </p:txBody>
      </p:sp>
      <p:sp>
        <p:nvSpPr>
          <p:cNvPr id="6147" name="Rectangle 3"/>
          <p:cNvSpPr>
            <a:spLocks noGrp="1" noChangeArrowheads="1"/>
          </p:cNvSpPr>
          <p:nvPr>
            <p:ph type="body" idx="4294967295"/>
          </p:nvPr>
        </p:nvSpPr>
        <p:spPr/>
        <p:txBody>
          <a:bodyPr/>
          <a:lstStyle/>
          <a:p>
            <a:pPr marL="0" indent="0" eaLnBrk="1" hangingPunct="1">
              <a:lnSpc>
                <a:spcPct val="90000"/>
              </a:lnSpc>
              <a:buFont typeface="Tahoma" pitchFamily="34" charset="0"/>
              <a:buNone/>
              <a:defRPr/>
            </a:pPr>
            <a:r>
              <a:rPr lang="en-AU" altLang="en-US" sz="3400" dirty="0" smtClean="0">
                <a:solidFill>
                  <a:schemeClr val="accent3">
                    <a:lumMod val="50000"/>
                  </a:schemeClr>
                </a:solidFill>
              </a:rPr>
              <a:t>Housing is ‘affordable’ when…</a:t>
            </a:r>
          </a:p>
          <a:p>
            <a:pPr eaLnBrk="1" hangingPunct="1">
              <a:lnSpc>
                <a:spcPct val="90000"/>
              </a:lnSpc>
              <a:defRPr/>
            </a:pPr>
            <a:endParaRPr lang="en-AU" altLang="en-US" sz="2000" dirty="0" smtClean="0">
              <a:solidFill>
                <a:schemeClr val="accent3">
                  <a:lumMod val="50000"/>
                </a:schemeClr>
              </a:solidFill>
            </a:endParaRPr>
          </a:p>
          <a:p>
            <a:pPr lvl="1" eaLnBrk="1" hangingPunct="1">
              <a:lnSpc>
                <a:spcPct val="90000"/>
              </a:lnSpc>
              <a:defRPr/>
            </a:pPr>
            <a:r>
              <a:rPr lang="en-AU" altLang="en-US" dirty="0" smtClean="0">
                <a:solidFill>
                  <a:srgbClr val="BF331A"/>
                </a:solidFill>
              </a:rPr>
              <a:t>Very low-, low- or moderate-income households pay no more than 30% of gross household income on rental or mortgage payments, according to relevant benchmarks.</a:t>
            </a:r>
          </a:p>
          <a:p>
            <a:pPr marL="0" indent="0">
              <a:buFont typeface="Tahoma" pitchFamily="34" charset="0"/>
              <a:buNone/>
              <a:defRPr/>
            </a:pPr>
            <a:r>
              <a:rPr lang="en-AU" altLang="en-US" dirty="0" smtClean="0">
                <a:solidFill>
                  <a:schemeClr val="accent3">
                    <a:lumMod val="50000"/>
                  </a:schemeClr>
                </a:solidFill>
              </a:rPr>
              <a:t> </a:t>
            </a:r>
          </a:p>
          <a:p>
            <a:pPr eaLnBrk="1" hangingPunct="1">
              <a:lnSpc>
                <a:spcPct val="90000"/>
              </a:lnSpc>
              <a:defRPr/>
            </a:pPr>
            <a:endParaRPr lang="en-AU" altLang="en-US" dirty="0" smtClean="0"/>
          </a:p>
        </p:txBody>
      </p:sp>
    </p:spTree>
    <p:extLst>
      <p:ext uri="{BB962C8B-B14F-4D97-AF65-F5344CB8AC3E}">
        <p14:creationId xmlns:p14="http://schemas.microsoft.com/office/powerpoint/2010/main" val="4252511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idx="4294967295"/>
          </p:nvPr>
        </p:nvSpPr>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What is Affordable Housing?</a:t>
            </a:r>
          </a:p>
        </p:txBody>
      </p:sp>
      <p:sp>
        <p:nvSpPr>
          <p:cNvPr id="6147" name="Rectangle 3"/>
          <p:cNvSpPr>
            <a:spLocks noGrp="1" noChangeArrowheads="1"/>
          </p:cNvSpPr>
          <p:nvPr>
            <p:ph type="body" idx="4294967295"/>
          </p:nvPr>
        </p:nvSpPr>
        <p:spPr>
          <a:xfrm>
            <a:off x="539552" y="1628800"/>
            <a:ext cx="8270875" cy="4503738"/>
          </a:xfrm>
        </p:spPr>
        <p:txBody>
          <a:bodyPr>
            <a:normAutofit fontScale="77500" lnSpcReduction="20000"/>
          </a:bodyPr>
          <a:lstStyle/>
          <a:p>
            <a:pPr marL="0" indent="0" eaLnBrk="1" hangingPunct="1">
              <a:lnSpc>
                <a:spcPct val="90000"/>
              </a:lnSpc>
              <a:spcBef>
                <a:spcPts val="1200"/>
              </a:spcBef>
              <a:spcAft>
                <a:spcPts val="600"/>
              </a:spcAft>
              <a:buFont typeface="Tahoma" pitchFamily="34" charset="0"/>
              <a:buNone/>
              <a:defRPr/>
            </a:pPr>
            <a:r>
              <a:rPr lang="en-AU" altLang="en-US" sz="3800" dirty="0" smtClean="0">
                <a:solidFill>
                  <a:schemeClr val="accent3">
                    <a:lumMod val="50000"/>
                  </a:schemeClr>
                </a:solidFill>
              </a:rPr>
              <a:t>Affordable </a:t>
            </a:r>
            <a:r>
              <a:rPr lang="en-AU" altLang="en-US" sz="3800" b="1" dirty="0" smtClean="0">
                <a:solidFill>
                  <a:srgbClr val="BF331A"/>
                </a:solidFill>
              </a:rPr>
              <a:t>rental </a:t>
            </a:r>
            <a:r>
              <a:rPr lang="en-AU" altLang="en-US" sz="3800" dirty="0" smtClean="0">
                <a:solidFill>
                  <a:schemeClr val="accent3">
                    <a:lumMod val="50000"/>
                  </a:schemeClr>
                </a:solidFill>
              </a:rPr>
              <a:t>housing can include a wide range of products including:</a:t>
            </a:r>
          </a:p>
          <a:p>
            <a:pPr eaLnBrk="1" hangingPunct="1">
              <a:lnSpc>
                <a:spcPct val="90000"/>
              </a:lnSpc>
              <a:spcBef>
                <a:spcPts val="1200"/>
              </a:spcBef>
              <a:spcAft>
                <a:spcPts val="600"/>
              </a:spcAft>
              <a:defRPr/>
            </a:pPr>
            <a:r>
              <a:rPr lang="en-AU" altLang="en-US" sz="3800" dirty="0" smtClean="0">
                <a:solidFill>
                  <a:srgbClr val="BF331A"/>
                </a:solidFill>
              </a:rPr>
              <a:t>‘Key worker’ housing </a:t>
            </a:r>
            <a:r>
              <a:rPr lang="en-AU" altLang="en-US" sz="3800" dirty="0" smtClean="0">
                <a:solidFill>
                  <a:schemeClr val="accent3">
                    <a:lumMod val="50000"/>
                  </a:schemeClr>
                </a:solidFill>
              </a:rPr>
              <a:t>at discount market rent</a:t>
            </a:r>
          </a:p>
          <a:p>
            <a:pPr eaLnBrk="1" hangingPunct="1">
              <a:lnSpc>
                <a:spcPct val="90000"/>
              </a:lnSpc>
              <a:spcBef>
                <a:spcPts val="1200"/>
              </a:spcBef>
              <a:spcAft>
                <a:spcPts val="600"/>
              </a:spcAft>
              <a:defRPr/>
            </a:pPr>
            <a:r>
              <a:rPr lang="en-AU" altLang="en-US" sz="3800" dirty="0" smtClean="0">
                <a:solidFill>
                  <a:srgbClr val="BF331A"/>
                </a:solidFill>
              </a:rPr>
              <a:t>Social housing </a:t>
            </a:r>
            <a:r>
              <a:rPr lang="en-AU" altLang="en-US" sz="3800" dirty="0" smtClean="0">
                <a:solidFill>
                  <a:schemeClr val="accent3">
                    <a:lumMod val="50000"/>
                  </a:schemeClr>
                </a:solidFill>
              </a:rPr>
              <a:t>(rent as a % of income)</a:t>
            </a:r>
          </a:p>
          <a:p>
            <a:pPr eaLnBrk="1" hangingPunct="1">
              <a:lnSpc>
                <a:spcPct val="90000"/>
              </a:lnSpc>
              <a:spcBef>
                <a:spcPts val="1200"/>
              </a:spcBef>
              <a:spcAft>
                <a:spcPts val="600"/>
              </a:spcAft>
              <a:defRPr/>
            </a:pPr>
            <a:r>
              <a:rPr lang="en-AU" altLang="en-US" sz="3800" dirty="0" smtClean="0">
                <a:solidFill>
                  <a:srgbClr val="BF331A"/>
                </a:solidFill>
              </a:rPr>
              <a:t>Special housing products </a:t>
            </a:r>
            <a:r>
              <a:rPr lang="en-AU" altLang="en-US" sz="3800" dirty="0" smtClean="0">
                <a:solidFill>
                  <a:schemeClr val="accent3">
                    <a:lumMod val="50000"/>
                  </a:schemeClr>
                </a:solidFill>
              </a:rPr>
              <a:t>in </a:t>
            </a:r>
            <a:r>
              <a:rPr lang="en-AU" altLang="en-US" sz="3800" i="1" dirty="0" smtClean="0">
                <a:solidFill>
                  <a:schemeClr val="accent3">
                    <a:lumMod val="50000"/>
                  </a:schemeClr>
                </a:solidFill>
              </a:rPr>
              <a:t>some</a:t>
            </a:r>
            <a:r>
              <a:rPr lang="en-AU" altLang="en-US" sz="3800" dirty="0" smtClean="0">
                <a:solidFill>
                  <a:schemeClr val="accent3">
                    <a:lumMod val="50000"/>
                  </a:schemeClr>
                </a:solidFill>
              </a:rPr>
              <a:t> markets:</a:t>
            </a:r>
          </a:p>
          <a:p>
            <a:pPr lvl="1" eaLnBrk="1" hangingPunct="1">
              <a:lnSpc>
                <a:spcPct val="90000"/>
              </a:lnSpc>
              <a:spcBef>
                <a:spcPts val="1200"/>
              </a:spcBef>
              <a:spcAft>
                <a:spcPts val="600"/>
              </a:spcAft>
              <a:defRPr/>
            </a:pPr>
            <a:r>
              <a:rPr lang="en-AU" altLang="en-US" sz="3300" dirty="0" smtClean="0">
                <a:solidFill>
                  <a:schemeClr val="accent3">
                    <a:lumMod val="50000"/>
                  </a:schemeClr>
                </a:solidFill>
              </a:rPr>
              <a:t>Boarding houses</a:t>
            </a:r>
          </a:p>
          <a:p>
            <a:pPr lvl="1" eaLnBrk="1" hangingPunct="1">
              <a:lnSpc>
                <a:spcPct val="90000"/>
              </a:lnSpc>
              <a:spcBef>
                <a:spcPts val="1200"/>
              </a:spcBef>
              <a:spcAft>
                <a:spcPts val="600"/>
              </a:spcAft>
              <a:defRPr/>
            </a:pPr>
            <a:r>
              <a:rPr lang="en-AU" altLang="en-US" sz="3300" dirty="0" smtClean="0">
                <a:solidFill>
                  <a:schemeClr val="accent3">
                    <a:lumMod val="50000"/>
                  </a:schemeClr>
                </a:solidFill>
              </a:rPr>
              <a:t>Secondary dwellings</a:t>
            </a:r>
          </a:p>
          <a:p>
            <a:pPr lvl="1" eaLnBrk="1" hangingPunct="1">
              <a:lnSpc>
                <a:spcPct val="90000"/>
              </a:lnSpc>
              <a:spcBef>
                <a:spcPts val="1200"/>
              </a:spcBef>
              <a:spcAft>
                <a:spcPts val="600"/>
              </a:spcAft>
              <a:defRPr/>
            </a:pPr>
            <a:r>
              <a:rPr lang="en-AU" altLang="en-US" sz="3300" dirty="0" smtClean="0">
                <a:solidFill>
                  <a:schemeClr val="accent3">
                    <a:lumMod val="50000"/>
                  </a:schemeClr>
                </a:solidFill>
              </a:rPr>
              <a:t>Smaller apartments</a:t>
            </a:r>
          </a:p>
          <a:p>
            <a:pPr lvl="1" eaLnBrk="1" hangingPunct="1">
              <a:lnSpc>
                <a:spcPct val="90000"/>
              </a:lnSpc>
              <a:spcBef>
                <a:spcPts val="1200"/>
              </a:spcBef>
              <a:spcAft>
                <a:spcPts val="600"/>
              </a:spcAft>
              <a:defRPr/>
            </a:pPr>
            <a:r>
              <a:rPr lang="en-AU" altLang="en-US" sz="3300" dirty="0" smtClean="0">
                <a:solidFill>
                  <a:schemeClr val="accent3">
                    <a:lumMod val="50000"/>
                  </a:schemeClr>
                </a:solidFill>
              </a:rPr>
              <a:t>Shared ownership or shared equity  </a:t>
            </a:r>
            <a:r>
              <a:rPr lang="en-AU" altLang="en-US" dirty="0" smtClean="0"/>
              <a:t> </a:t>
            </a:r>
          </a:p>
          <a:p>
            <a:pPr eaLnBrk="1" hangingPunct="1">
              <a:lnSpc>
                <a:spcPct val="90000"/>
              </a:lnSpc>
              <a:defRPr/>
            </a:pPr>
            <a:endParaRPr lang="en-AU" altLang="en-US" dirty="0" smtClean="0"/>
          </a:p>
        </p:txBody>
      </p:sp>
    </p:spTree>
    <p:extLst>
      <p:ext uri="{BB962C8B-B14F-4D97-AF65-F5344CB8AC3E}">
        <p14:creationId xmlns:p14="http://schemas.microsoft.com/office/powerpoint/2010/main" val="500975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idx="4294967295"/>
          </p:nvPr>
        </p:nvSpPr>
        <p:spPr/>
        <p:txBody>
          <a:bodyPr/>
          <a:lstStyle/>
          <a:p>
            <a:pPr eaLnBrk="1" hangingPunct="1">
              <a:defRPr/>
            </a:pPr>
            <a:r>
              <a:rPr lang="en-US" sz="3600" dirty="0" smtClean="0">
                <a:solidFill>
                  <a:schemeClr val="accent3">
                    <a:lumMod val="50000"/>
                  </a:schemeClr>
                </a:solidFill>
                <a:latin typeface="Myriad Pro"/>
                <a:cs typeface="Arial" panose="020B0604020202020204" pitchFamily="34" charset="0"/>
              </a:rPr>
              <a:t>When is housing ‘affordable’?</a:t>
            </a:r>
            <a:endParaRPr lang="en-AU" altLang="en-US" sz="3600" dirty="0" smtClean="0">
              <a:solidFill>
                <a:schemeClr val="accent3">
                  <a:lumMod val="50000"/>
                </a:schemeClr>
              </a:solidFill>
              <a:latin typeface="Arial" panose="020B0604020202020204" pitchFamily="34" charset="0"/>
            </a:endParaRPr>
          </a:p>
        </p:txBody>
      </p:sp>
      <p:sp>
        <p:nvSpPr>
          <p:cNvPr id="8195" name="Rectangle 3"/>
          <p:cNvSpPr>
            <a:spLocks noGrp="1" noChangeArrowheads="1"/>
          </p:cNvSpPr>
          <p:nvPr>
            <p:ph type="body" idx="4294967295"/>
          </p:nvPr>
        </p:nvSpPr>
        <p:spPr>
          <a:xfrm>
            <a:off x="914400" y="1484313"/>
            <a:ext cx="8040688" cy="4648200"/>
          </a:xfrm>
        </p:spPr>
        <p:txBody>
          <a:bodyPr/>
          <a:lstStyle/>
          <a:p>
            <a:pPr marL="457200" lvl="1" indent="0">
              <a:buFont typeface="Tahoma" pitchFamily="34" charset="0"/>
              <a:buNone/>
            </a:pPr>
            <a:endParaRPr lang="en-AU" altLang="en-US" smtClean="0"/>
          </a:p>
          <a:p>
            <a:pPr marL="0" indent="0" eaLnBrk="1" hangingPunct="1">
              <a:lnSpc>
                <a:spcPct val="90000"/>
              </a:lnSpc>
              <a:buFont typeface="Tahoma" pitchFamily="34" charset="0"/>
              <a:buNone/>
            </a:pPr>
            <a:endParaRPr lang="en-AU" altLang="en-US" smtClean="0"/>
          </a:p>
        </p:txBody>
      </p:sp>
      <p:sp>
        <p:nvSpPr>
          <p:cNvPr id="8196" name="Rectangle 2"/>
          <p:cNvSpPr>
            <a:spLocks noChangeArrowheads="1"/>
          </p:cNvSpPr>
          <p:nvPr/>
        </p:nvSpPr>
        <p:spPr bwMode="auto">
          <a:xfrm>
            <a:off x="698500" y="1754188"/>
            <a:ext cx="81216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5D6467"/>
              </a:buClr>
              <a:buFont typeface="Tahoma" pitchFamily="34" charset="0"/>
              <a:buChar char="•"/>
              <a:defRPr sz="3200">
                <a:solidFill>
                  <a:schemeClr val="tx1"/>
                </a:solidFill>
                <a:latin typeface="Arial" pitchFamily="34" charset="0"/>
              </a:defRPr>
            </a:lvl1pPr>
            <a:lvl2pPr marL="742950" indent="-285750">
              <a:spcBef>
                <a:spcPct val="20000"/>
              </a:spcBef>
              <a:buClr>
                <a:srgbClr val="5D6467"/>
              </a:buClr>
              <a:buFont typeface="Tahoma" pitchFamily="34" charset="0"/>
              <a:buChar char="•"/>
              <a:defRPr sz="2800">
                <a:solidFill>
                  <a:schemeClr val="tx1"/>
                </a:solidFill>
                <a:latin typeface="Arial" pitchFamily="34" charset="0"/>
              </a:defRPr>
            </a:lvl2pPr>
            <a:lvl3pPr marL="1143000" indent="-228600">
              <a:spcBef>
                <a:spcPct val="20000"/>
              </a:spcBef>
              <a:buClr>
                <a:srgbClr val="5D6467"/>
              </a:buClr>
              <a:buFont typeface="Tahoma" pitchFamily="34" charset="0"/>
              <a:buChar char="•"/>
              <a:defRPr sz="2400">
                <a:solidFill>
                  <a:schemeClr val="tx1"/>
                </a:solidFill>
                <a:latin typeface="Arial" pitchFamily="34" charset="0"/>
              </a:defRPr>
            </a:lvl3pPr>
            <a:lvl4pPr marL="1600200" indent="-228600">
              <a:spcBef>
                <a:spcPct val="20000"/>
              </a:spcBef>
              <a:buClr>
                <a:srgbClr val="5D6467"/>
              </a:buClr>
              <a:buFont typeface="Tahoma" pitchFamily="34" charset="0"/>
              <a:buChar char="•"/>
              <a:defRPr sz="2000">
                <a:solidFill>
                  <a:schemeClr val="tx1"/>
                </a:solidFill>
                <a:latin typeface="Arial" pitchFamily="34" charset="0"/>
              </a:defRPr>
            </a:lvl4pPr>
            <a:lvl5pPr marL="2057400" indent="-228600">
              <a:spcBef>
                <a:spcPct val="20000"/>
              </a:spcBef>
              <a:buClr>
                <a:srgbClr val="5D6467"/>
              </a:buClr>
              <a:buFont typeface="Tahoma"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5D6467"/>
              </a:buClr>
              <a:buFont typeface="Tahoma"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5D6467"/>
              </a:buClr>
              <a:buFont typeface="Tahoma"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5D6467"/>
              </a:buClr>
              <a:buFont typeface="Tahoma"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5D6467"/>
              </a:buClr>
              <a:buFont typeface="Tahoma" pitchFamily="34" charset="0"/>
              <a:buChar char="•"/>
              <a:defRPr sz="2000">
                <a:solidFill>
                  <a:schemeClr val="tx1"/>
                </a:solidFill>
                <a:latin typeface="Arial" pitchFamily="34" charset="0"/>
              </a:defRPr>
            </a:lvl9pPr>
          </a:lstStyle>
          <a:p>
            <a:pPr>
              <a:spcBef>
                <a:spcPct val="0"/>
              </a:spcBef>
              <a:buClrTx/>
              <a:buFontTx/>
              <a:buNone/>
            </a:pPr>
            <a:endParaRPr lang="en-US" altLang="en-US" sz="2400">
              <a:latin typeface="Tahom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38631238"/>
              </p:ext>
            </p:extLst>
          </p:nvPr>
        </p:nvGraphicFramePr>
        <p:xfrm>
          <a:off x="395536" y="1628800"/>
          <a:ext cx="7618412" cy="4032250"/>
        </p:xfrm>
        <a:graphic>
          <a:graphicData uri="http://schemas.openxmlformats.org/drawingml/2006/table">
            <a:tbl>
              <a:tblPr firstRow="1" firstCol="1" bandRow="1">
                <a:tableStyleId>{93296810-A885-4BE3-A3E7-6D5BEEA58F35}</a:tableStyleId>
              </a:tblPr>
              <a:tblGrid>
                <a:gridCol w="1903988"/>
                <a:gridCol w="1904808"/>
                <a:gridCol w="1904808"/>
                <a:gridCol w="1904808"/>
              </a:tblGrid>
              <a:tr h="1612900">
                <a:tc>
                  <a:txBody>
                    <a:bodyPr/>
                    <a:lstStyle/>
                    <a:p>
                      <a:pPr algn="ctr">
                        <a:lnSpc>
                          <a:spcPct val="125000"/>
                        </a:lnSpc>
                        <a:spcBef>
                          <a:spcPts val="600"/>
                        </a:spcBef>
                        <a:spcAft>
                          <a:spcPts val="600"/>
                        </a:spcAft>
                      </a:pPr>
                      <a:r>
                        <a:rPr lang="en-AU" sz="1800" dirty="0">
                          <a:effectLst/>
                        </a:rPr>
                        <a:t>Household Income Band</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Gross Weekly Household Income</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a:effectLst/>
                        </a:rPr>
                        <a:t>Maximum Affordable Weekly Rental Payment</a:t>
                      </a:r>
                      <a:endParaRPr lang="en-AU" sz="180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Maximum Affordable Purchase Price</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r>
              <a:tr h="403225">
                <a:tc>
                  <a:txBody>
                    <a:bodyPr/>
                    <a:lstStyle/>
                    <a:p>
                      <a:pPr algn="ctr">
                        <a:lnSpc>
                          <a:spcPct val="125000"/>
                        </a:lnSpc>
                        <a:spcBef>
                          <a:spcPts val="600"/>
                        </a:spcBef>
                        <a:spcAft>
                          <a:spcPts val="600"/>
                        </a:spcAft>
                      </a:pPr>
                      <a:r>
                        <a:rPr lang="en-AU" sz="1800" dirty="0">
                          <a:effectLst/>
                        </a:rPr>
                        <a:t>Very Low</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&lt;$800</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a:effectLst/>
                        </a:rPr>
                        <a:t>&lt;$240</a:t>
                      </a:r>
                      <a:endParaRPr lang="en-AU" sz="180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a:effectLst/>
                        </a:rPr>
                        <a:t>&lt;$220,000</a:t>
                      </a:r>
                      <a:endParaRPr lang="en-AU" sz="180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r>
              <a:tr h="806450">
                <a:tc>
                  <a:txBody>
                    <a:bodyPr/>
                    <a:lstStyle/>
                    <a:p>
                      <a:pPr algn="ctr">
                        <a:lnSpc>
                          <a:spcPct val="125000"/>
                        </a:lnSpc>
                        <a:spcBef>
                          <a:spcPts val="600"/>
                        </a:spcBef>
                        <a:spcAft>
                          <a:spcPts val="600"/>
                        </a:spcAft>
                      </a:pPr>
                      <a:r>
                        <a:rPr lang="en-AU" sz="1800" dirty="0">
                          <a:effectLst/>
                        </a:rPr>
                        <a:t>Low</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$800-$1,274</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$240-$379</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a:effectLst/>
                        </a:rPr>
                        <a:t>$220,000-$344,999</a:t>
                      </a:r>
                      <a:endParaRPr lang="en-AU" sz="180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r>
              <a:tr h="806450">
                <a:tc>
                  <a:txBody>
                    <a:bodyPr/>
                    <a:lstStyle/>
                    <a:p>
                      <a:pPr algn="ctr">
                        <a:lnSpc>
                          <a:spcPct val="125000"/>
                        </a:lnSpc>
                        <a:spcBef>
                          <a:spcPts val="600"/>
                        </a:spcBef>
                        <a:spcAft>
                          <a:spcPts val="600"/>
                        </a:spcAft>
                      </a:pPr>
                      <a:r>
                        <a:rPr lang="en-AU" sz="1800">
                          <a:effectLst/>
                        </a:rPr>
                        <a:t>Moderate</a:t>
                      </a:r>
                      <a:endParaRPr lang="en-AU" sz="180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$1,275-$1,899</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$380-$569</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$345,000-$519,999</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r>
              <a:tr h="403225">
                <a:tc>
                  <a:txBody>
                    <a:bodyPr/>
                    <a:lstStyle/>
                    <a:p>
                      <a:pPr algn="ctr">
                        <a:lnSpc>
                          <a:spcPct val="125000"/>
                        </a:lnSpc>
                        <a:spcBef>
                          <a:spcPts val="600"/>
                        </a:spcBef>
                        <a:spcAft>
                          <a:spcPts val="600"/>
                        </a:spcAft>
                      </a:pPr>
                      <a:r>
                        <a:rPr lang="en-AU" sz="1800">
                          <a:effectLst/>
                        </a:rPr>
                        <a:t>Higher</a:t>
                      </a:r>
                      <a:endParaRPr lang="en-AU" sz="180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a:effectLst/>
                        </a:rPr>
                        <a:t>$1,900+</a:t>
                      </a:r>
                      <a:endParaRPr lang="en-AU" sz="180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N/A</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c>
                  <a:txBody>
                    <a:bodyPr/>
                    <a:lstStyle/>
                    <a:p>
                      <a:pPr algn="ctr">
                        <a:lnSpc>
                          <a:spcPct val="125000"/>
                        </a:lnSpc>
                        <a:spcBef>
                          <a:spcPts val="600"/>
                        </a:spcBef>
                        <a:spcAft>
                          <a:spcPts val="600"/>
                        </a:spcAft>
                      </a:pPr>
                      <a:r>
                        <a:rPr lang="en-AU" sz="1800" dirty="0">
                          <a:effectLst/>
                        </a:rPr>
                        <a:t>N/A</a:t>
                      </a:r>
                      <a:endParaRPr lang="en-AU" sz="1800" dirty="0">
                        <a:effectLst/>
                        <a:latin typeface="Calisto MT" panose="02040603050505030304" pitchFamily="18" charset="0"/>
                        <a:ea typeface="Times New Roman" panose="02020603050405020304" pitchFamily="18" charset="0"/>
                        <a:cs typeface="Times New Roman" panose="02020603050405020304" pitchFamily="18" charset="0"/>
                      </a:endParaRPr>
                    </a:p>
                  </a:txBody>
                  <a:tcPr marL="68584" marR="68584" marT="0" marB="0"/>
                </a:tc>
              </a:tr>
            </a:tbl>
          </a:graphicData>
        </a:graphic>
      </p:graphicFrame>
    </p:spTree>
    <p:extLst>
      <p:ext uri="{BB962C8B-B14F-4D97-AF65-F5344CB8AC3E}">
        <p14:creationId xmlns:p14="http://schemas.microsoft.com/office/powerpoint/2010/main" val="356864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idx="4294967295"/>
          </p:nvPr>
        </p:nvSpPr>
        <p:spPr>
          <a:xfrm>
            <a:off x="-252536" y="260648"/>
            <a:ext cx="8229600" cy="1143000"/>
          </a:xfrm>
        </p:spPr>
        <p:txBody>
          <a:bodyPr/>
          <a:lstStyle/>
          <a:p>
            <a:pPr eaLnBrk="1" hangingPunct="1">
              <a:defRPr/>
            </a:pPr>
            <a:r>
              <a:rPr lang="en-AU" altLang="en-US" sz="3600" dirty="0" smtClean="0">
                <a:solidFill>
                  <a:schemeClr val="accent3">
                    <a:lumMod val="50000"/>
                  </a:schemeClr>
                </a:solidFill>
                <a:latin typeface="Arial" panose="020B0604020202020204" pitchFamily="34" charset="0"/>
              </a:rPr>
              <a:t>Why does Affordable Housing matter?</a:t>
            </a:r>
          </a:p>
        </p:txBody>
      </p:sp>
      <p:sp>
        <p:nvSpPr>
          <p:cNvPr id="6147" name="Rectangle 3"/>
          <p:cNvSpPr>
            <a:spLocks noGrp="1" noChangeArrowheads="1"/>
          </p:cNvSpPr>
          <p:nvPr>
            <p:ph type="body" idx="4294967295"/>
          </p:nvPr>
        </p:nvSpPr>
        <p:spPr>
          <a:xfrm>
            <a:off x="0" y="1412875"/>
            <a:ext cx="9144000" cy="4895850"/>
          </a:xfrm>
        </p:spPr>
        <p:txBody>
          <a:bodyPr/>
          <a:lstStyle/>
          <a:p>
            <a:pPr lvl="1">
              <a:defRPr/>
            </a:pPr>
            <a:r>
              <a:rPr lang="en-US" dirty="0" smtClean="0">
                <a:solidFill>
                  <a:schemeClr val="tx1">
                    <a:lumMod val="65000"/>
                    <a:lumOff val="35000"/>
                  </a:schemeClr>
                </a:solidFill>
                <a:cs typeface="Arial" panose="020B0604020202020204" pitchFamily="34" charset="0"/>
              </a:rPr>
              <a:t>Reduces economic viability and  competitive advantage</a:t>
            </a:r>
          </a:p>
          <a:p>
            <a:pPr lvl="1">
              <a:defRPr/>
            </a:pPr>
            <a:r>
              <a:rPr lang="en-US" dirty="0" smtClean="0">
                <a:solidFill>
                  <a:schemeClr val="tx1">
                    <a:lumMod val="65000"/>
                    <a:lumOff val="35000"/>
                  </a:schemeClr>
                </a:solidFill>
                <a:cs typeface="Arial" panose="020B0604020202020204" pitchFamily="34" charset="0"/>
              </a:rPr>
              <a:t>Displaces key workers, many on very low incomes </a:t>
            </a:r>
          </a:p>
          <a:p>
            <a:pPr lvl="1">
              <a:defRPr/>
            </a:pPr>
            <a:r>
              <a:rPr lang="en-US" dirty="0" smtClean="0">
                <a:solidFill>
                  <a:schemeClr val="tx1">
                    <a:lumMod val="65000"/>
                    <a:lumOff val="35000"/>
                  </a:schemeClr>
                </a:solidFill>
                <a:cs typeface="Arial" panose="020B0604020202020204" pitchFamily="34" charset="0"/>
              </a:rPr>
              <a:t>Displaces young people, retired renters, families</a:t>
            </a:r>
          </a:p>
          <a:p>
            <a:pPr lvl="1">
              <a:defRPr/>
            </a:pPr>
            <a:r>
              <a:rPr lang="en-US" dirty="0" smtClean="0">
                <a:solidFill>
                  <a:schemeClr val="tx1">
                    <a:lumMod val="65000"/>
                    <a:lumOff val="35000"/>
                  </a:schemeClr>
                </a:solidFill>
                <a:cs typeface="Arial" panose="020B0604020202020204" pitchFamily="34" charset="0"/>
              </a:rPr>
              <a:t>Affects social </a:t>
            </a:r>
            <a:r>
              <a:rPr lang="en-US" dirty="0">
                <a:solidFill>
                  <a:schemeClr val="tx1">
                    <a:lumMod val="65000"/>
                    <a:lumOff val="35000"/>
                  </a:schemeClr>
                </a:solidFill>
                <a:cs typeface="Arial" panose="020B0604020202020204" pitchFamily="34" charset="0"/>
              </a:rPr>
              <a:t>equity and </a:t>
            </a:r>
            <a:r>
              <a:rPr lang="en-US" dirty="0" smtClean="0">
                <a:solidFill>
                  <a:schemeClr val="tx1">
                    <a:lumMod val="65000"/>
                    <a:lumOff val="35000"/>
                  </a:schemeClr>
                </a:solidFill>
                <a:cs typeface="Arial" panose="020B0604020202020204" pitchFamily="34" charset="0"/>
              </a:rPr>
              <a:t>sustainability</a:t>
            </a:r>
          </a:p>
          <a:p>
            <a:pPr marL="457200" lvl="1" indent="0">
              <a:buFont typeface="Tahoma" pitchFamily="34" charset="0"/>
              <a:buNone/>
              <a:defRPr/>
            </a:pPr>
            <a:endParaRPr lang="en-US" sz="500" dirty="0" smtClean="0">
              <a:solidFill>
                <a:schemeClr val="tx1">
                  <a:lumMod val="65000"/>
                  <a:lumOff val="35000"/>
                </a:schemeClr>
              </a:solidFill>
              <a:cs typeface="Arial" panose="020B0604020202020204" pitchFamily="34" charset="0"/>
            </a:endParaRPr>
          </a:p>
          <a:p>
            <a:pPr marL="457200" lvl="1" indent="0">
              <a:buFont typeface="Tahoma" pitchFamily="34" charset="0"/>
              <a:buNone/>
              <a:defRPr/>
            </a:pPr>
            <a:endParaRPr lang="en-US" sz="500" dirty="0" smtClean="0">
              <a:solidFill>
                <a:schemeClr val="tx1">
                  <a:lumMod val="65000"/>
                  <a:lumOff val="35000"/>
                </a:schemeClr>
              </a:solidFill>
              <a:cs typeface="Arial" panose="020B0604020202020204" pitchFamily="34" charset="0"/>
            </a:endParaRPr>
          </a:p>
          <a:p>
            <a:pPr marL="457200" lvl="1" indent="0">
              <a:buFont typeface="Tahoma" pitchFamily="34" charset="0"/>
              <a:buNone/>
              <a:defRPr/>
            </a:pPr>
            <a:r>
              <a:rPr lang="en-US" sz="3000" dirty="0" smtClean="0">
                <a:solidFill>
                  <a:schemeClr val="tx1">
                    <a:lumMod val="65000"/>
                    <a:lumOff val="35000"/>
                  </a:schemeClr>
                </a:solidFill>
                <a:cs typeface="Arial" panose="020B0604020202020204" pitchFamily="34" charset="0"/>
              </a:rPr>
              <a:t>Makes a less diverse and vibrant community!</a:t>
            </a:r>
            <a:endParaRPr lang="en-US" sz="3000" dirty="0">
              <a:solidFill>
                <a:schemeClr val="tx1">
                  <a:lumMod val="65000"/>
                  <a:lumOff val="35000"/>
                </a:schemeClr>
              </a:solidFill>
              <a:cs typeface="Arial" panose="020B0604020202020204" pitchFamily="34" charset="0"/>
            </a:endParaRPr>
          </a:p>
          <a:p>
            <a:pPr lvl="1">
              <a:defRPr/>
            </a:pPr>
            <a:endParaRPr lang="en-US" dirty="0">
              <a:solidFill>
                <a:schemeClr val="tx1">
                  <a:lumMod val="65000"/>
                  <a:lumOff val="35000"/>
                </a:schemeClr>
              </a:solidFill>
              <a:cs typeface="Arial" panose="020B0604020202020204" pitchFamily="34" charset="0"/>
            </a:endParaRPr>
          </a:p>
          <a:p>
            <a:pPr marL="457200" lvl="1" indent="0">
              <a:buFont typeface="Tahoma" pitchFamily="34" charset="0"/>
              <a:buNone/>
              <a:defRPr/>
            </a:pPr>
            <a:endParaRPr lang="en-AU" altLang="en-US" dirty="0" smtClean="0"/>
          </a:p>
          <a:p>
            <a:pPr eaLnBrk="1" hangingPunct="1">
              <a:lnSpc>
                <a:spcPct val="90000"/>
              </a:lnSpc>
              <a:defRPr/>
            </a:pPr>
            <a:endParaRPr lang="en-AU" altLang="en-US" dirty="0" smtClean="0"/>
          </a:p>
        </p:txBody>
      </p:sp>
    </p:spTree>
    <p:extLst>
      <p:ext uri="{BB962C8B-B14F-4D97-AF65-F5344CB8AC3E}">
        <p14:creationId xmlns:p14="http://schemas.microsoft.com/office/powerpoint/2010/main" val="1051812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idx="4294967295"/>
          </p:nvPr>
        </p:nvSpPr>
        <p:spPr>
          <a:xfrm>
            <a:off x="-180528" y="260648"/>
            <a:ext cx="8229600" cy="1143000"/>
          </a:xfrm>
        </p:spPr>
        <p:txBody>
          <a:bodyPr>
            <a:normAutofit fontScale="90000"/>
          </a:bodyPr>
          <a:lstStyle/>
          <a:p>
            <a:pPr eaLnBrk="1" hangingPunct="1">
              <a:defRPr/>
            </a:pPr>
            <a:r>
              <a:rPr lang="en-AU" altLang="en-US" sz="3600" dirty="0" smtClean="0">
                <a:solidFill>
                  <a:schemeClr val="accent3">
                    <a:lumMod val="50000"/>
                  </a:schemeClr>
                </a:solidFill>
                <a:latin typeface="Arial" panose="020B0604020202020204" pitchFamily="34" charset="0"/>
              </a:rPr>
              <a:t>What is the need for Affordable Housing?</a:t>
            </a:r>
          </a:p>
        </p:txBody>
      </p:sp>
      <p:sp>
        <p:nvSpPr>
          <p:cNvPr id="9219" name="Rectangle 3"/>
          <p:cNvSpPr>
            <a:spLocks noGrp="1" noChangeArrowheads="1"/>
          </p:cNvSpPr>
          <p:nvPr>
            <p:ph type="body" idx="4294967295"/>
          </p:nvPr>
        </p:nvSpPr>
        <p:spPr>
          <a:xfrm>
            <a:off x="395288" y="1700213"/>
            <a:ext cx="8569325" cy="4465637"/>
          </a:xfrm>
        </p:spPr>
        <p:txBody>
          <a:bodyPr/>
          <a:lstStyle/>
          <a:p>
            <a:pPr marL="0" indent="0" eaLnBrk="1" hangingPunct="1">
              <a:lnSpc>
                <a:spcPct val="90000"/>
              </a:lnSpc>
              <a:buFont typeface="Tahoma" pitchFamily="34" charset="0"/>
              <a:buNone/>
              <a:defRPr/>
            </a:pPr>
            <a:r>
              <a:rPr lang="en-AU" altLang="en-US" dirty="0" smtClean="0">
                <a:solidFill>
                  <a:schemeClr val="accent3">
                    <a:lumMod val="50000"/>
                  </a:schemeClr>
                </a:solidFill>
              </a:rPr>
              <a:t>Housing affordability is a critical issue in </a:t>
            </a:r>
            <a:r>
              <a:rPr lang="en-AU" altLang="en-US" dirty="0" smtClean="0">
                <a:solidFill>
                  <a:srgbClr val="BF331A"/>
                </a:solidFill>
              </a:rPr>
              <a:t>[area]:</a:t>
            </a:r>
          </a:p>
          <a:p>
            <a:pPr eaLnBrk="1" hangingPunct="1">
              <a:lnSpc>
                <a:spcPct val="90000"/>
              </a:lnSpc>
              <a:defRPr/>
            </a:pPr>
            <a:r>
              <a:rPr lang="en-AU" altLang="en-US" dirty="0" smtClean="0">
                <a:solidFill>
                  <a:srgbClr val="BF331A"/>
                </a:solidFill>
              </a:rPr>
              <a:t>[Rank] </a:t>
            </a:r>
            <a:r>
              <a:rPr lang="en-AU" altLang="en-US" dirty="0" smtClean="0">
                <a:solidFill>
                  <a:schemeClr val="accent3">
                    <a:lumMod val="50000"/>
                  </a:schemeClr>
                </a:solidFill>
              </a:rPr>
              <a:t>out of 152 LGAs in NSW for rental cost for smaller dwellings ($_______)</a:t>
            </a:r>
          </a:p>
          <a:p>
            <a:pPr eaLnBrk="1" hangingPunct="1">
              <a:lnSpc>
                <a:spcPct val="90000"/>
              </a:lnSpc>
              <a:defRPr/>
            </a:pPr>
            <a:r>
              <a:rPr lang="en-AU" altLang="en-US" dirty="0" smtClean="0">
                <a:solidFill>
                  <a:srgbClr val="BF331A"/>
                </a:solidFill>
              </a:rPr>
              <a:t>[Rank] </a:t>
            </a:r>
            <a:r>
              <a:rPr lang="en-AU" altLang="en-US" dirty="0" smtClean="0">
                <a:solidFill>
                  <a:schemeClr val="accent3">
                    <a:lumMod val="50000"/>
                  </a:schemeClr>
                </a:solidFill>
              </a:rPr>
              <a:t>out of 152 LGAs in NSW for rental cost for smaller dwellings ($_______)</a:t>
            </a:r>
          </a:p>
          <a:p>
            <a:pPr eaLnBrk="1" hangingPunct="1">
              <a:lnSpc>
                <a:spcPct val="90000"/>
              </a:lnSpc>
              <a:defRPr/>
            </a:pPr>
            <a:endParaRPr lang="en-AU" altLang="en-US" dirty="0" smtClean="0">
              <a:solidFill>
                <a:schemeClr val="accent3">
                  <a:lumMod val="50000"/>
                </a:schemeClr>
              </a:solidFill>
            </a:endParaRPr>
          </a:p>
        </p:txBody>
      </p:sp>
    </p:spTree>
    <p:extLst>
      <p:ext uri="{BB962C8B-B14F-4D97-AF65-F5344CB8AC3E}">
        <p14:creationId xmlns:p14="http://schemas.microsoft.com/office/powerpoint/2010/main" val="3662940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emplates\UNLOCKED NSWFHA TEMPLATES\Presenter new 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28600"/>
            <a:ext cx="9744076" cy="73152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idx="4294967295"/>
          </p:nvPr>
        </p:nvSpPr>
        <p:spPr>
          <a:xfrm>
            <a:off x="-180528" y="260648"/>
            <a:ext cx="8229600" cy="1143000"/>
          </a:xfrm>
        </p:spPr>
        <p:txBody>
          <a:bodyPr>
            <a:normAutofit fontScale="90000"/>
          </a:bodyPr>
          <a:lstStyle/>
          <a:p>
            <a:pPr eaLnBrk="1" hangingPunct="1"/>
            <a:r>
              <a:rPr lang="en-AU" altLang="en-US" sz="3600" dirty="0" smtClean="0">
                <a:latin typeface="Arial" pitchFamily="34" charset="0"/>
              </a:rPr>
              <a:t>What is the need for Affordable Housing?</a:t>
            </a:r>
          </a:p>
        </p:txBody>
      </p:sp>
      <p:sp>
        <p:nvSpPr>
          <p:cNvPr id="9219" name="Rectangle 3"/>
          <p:cNvSpPr>
            <a:spLocks noGrp="1" noChangeArrowheads="1"/>
          </p:cNvSpPr>
          <p:nvPr>
            <p:ph type="body" idx="4294967295"/>
          </p:nvPr>
        </p:nvSpPr>
        <p:spPr>
          <a:xfrm>
            <a:off x="395288" y="1412875"/>
            <a:ext cx="8569325" cy="4752975"/>
          </a:xfrm>
        </p:spPr>
        <p:txBody>
          <a:bodyPr/>
          <a:lstStyle/>
          <a:p>
            <a:pPr eaLnBrk="1" hangingPunct="1">
              <a:lnSpc>
                <a:spcPct val="90000"/>
              </a:lnSpc>
              <a:defRPr/>
            </a:pPr>
            <a:endParaRPr lang="en-AU" altLang="en-US" dirty="0" smtClean="0">
              <a:solidFill>
                <a:schemeClr val="accent3">
                  <a:lumMod val="50000"/>
                </a:schemeClr>
              </a:solidFill>
            </a:endParaRPr>
          </a:p>
          <a:p>
            <a:pPr eaLnBrk="1" hangingPunct="1">
              <a:lnSpc>
                <a:spcPct val="90000"/>
              </a:lnSpc>
              <a:defRPr/>
            </a:pPr>
            <a:r>
              <a:rPr lang="en-AU" altLang="en-US" dirty="0" smtClean="0">
                <a:solidFill>
                  <a:schemeClr val="accent3">
                    <a:lumMod val="50000"/>
                  </a:schemeClr>
                </a:solidFill>
              </a:rPr>
              <a:t>Ratio of rental cost: very low and low income renters for </a:t>
            </a:r>
            <a:r>
              <a:rPr lang="en-AU" altLang="en-US" dirty="0" smtClean="0">
                <a:solidFill>
                  <a:srgbClr val="BF331A"/>
                </a:solidFill>
              </a:rPr>
              <a:t>[insert] </a:t>
            </a:r>
            <a:r>
              <a:rPr lang="en-AU" altLang="en-US" dirty="0" smtClean="0">
                <a:solidFill>
                  <a:schemeClr val="accent3">
                    <a:lumMod val="50000"/>
                  </a:schemeClr>
                </a:solidFill>
              </a:rPr>
              <a:t>LGA compared with </a:t>
            </a:r>
            <a:r>
              <a:rPr lang="en-AU" altLang="en-US" dirty="0" smtClean="0">
                <a:solidFill>
                  <a:srgbClr val="BF331A"/>
                </a:solidFill>
              </a:rPr>
              <a:t>[insert] </a:t>
            </a:r>
            <a:r>
              <a:rPr lang="en-AU" altLang="en-US" dirty="0" smtClean="0">
                <a:solidFill>
                  <a:schemeClr val="accent3">
                    <a:lumMod val="50000"/>
                  </a:schemeClr>
                </a:solidFill>
              </a:rPr>
              <a:t>for </a:t>
            </a:r>
            <a:r>
              <a:rPr lang="en-AU" altLang="en-US" dirty="0" smtClean="0">
                <a:solidFill>
                  <a:srgbClr val="BF331A"/>
                </a:solidFill>
              </a:rPr>
              <a:t>[NSW or Greater Sydney]</a:t>
            </a:r>
          </a:p>
          <a:p>
            <a:pPr eaLnBrk="1" hangingPunct="1">
              <a:lnSpc>
                <a:spcPct val="90000"/>
              </a:lnSpc>
              <a:defRPr/>
            </a:pPr>
            <a:r>
              <a:rPr lang="en-AU" altLang="en-US" dirty="0" smtClean="0">
                <a:solidFill>
                  <a:srgbClr val="BF331A"/>
                </a:solidFill>
              </a:rPr>
              <a:t>[insert] </a:t>
            </a:r>
            <a:r>
              <a:rPr lang="en-AU" altLang="en-US" dirty="0" smtClean="0">
                <a:solidFill>
                  <a:schemeClr val="accent3">
                    <a:lumMod val="50000"/>
                  </a:schemeClr>
                </a:solidFill>
              </a:rPr>
              <a:t>LGA ranks </a:t>
            </a:r>
            <a:r>
              <a:rPr lang="en-AU" altLang="en-US" dirty="0" smtClean="0">
                <a:solidFill>
                  <a:srgbClr val="BF331A"/>
                </a:solidFill>
              </a:rPr>
              <a:t>[insert] </a:t>
            </a:r>
            <a:r>
              <a:rPr lang="en-AU" altLang="en-US" dirty="0" smtClean="0">
                <a:solidFill>
                  <a:schemeClr val="accent3">
                    <a:lumMod val="50000"/>
                  </a:schemeClr>
                </a:solidFill>
              </a:rPr>
              <a:t>out of 152 LGAs in NSW</a:t>
            </a:r>
          </a:p>
          <a:p>
            <a:pPr eaLnBrk="1" hangingPunct="1">
              <a:lnSpc>
                <a:spcPct val="90000"/>
              </a:lnSpc>
              <a:defRPr/>
            </a:pPr>
            <a:endParaRPr lang="en-AU" altLang="en-US" dirty="0" smtClean="0">
              <a:solidFill>
                <a:schemeClr val="accent3">
                  <a:lumMod val="50000"/>
                </a:schemeClr>
              </a:solidFill>
            </a:endParaRPr>
          </a:p>
        </p:txBody>
      </p:sp>
    </p:spTree>
    <p:extLst>
      <p:ext uri="{BB962C8B-B14F-4D97-AF65-F5344CB8AC3E}">
        <p14:creationId xmlns:p14="http://schemas.microsoft.com/office/powerpoint/2010/main" val="1552530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NSW FHA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NSW FHA Powerpoint</Template>
  <TotalTime>21</TotalTime>
  <Words>4147</Words>
  <Application>Microsoft Office PowerPoint</Application>
  <PresentationFormat>On-screen Show (4:3)</PresentationFormat>
  <Paragraphs>263</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NSW FHA Powerpoint</vt:lpstr>
      <vt:lpstr>Growing Affordable  Housing in  [Council Area] </vt:lpstr>
      <vt:lpstr>Purpose of Presentation </vt:lpstr>
      <vt:lpstr>Content of Presentation  </vt:lpstr>
      <vt:lpstr>What is Affordable Housing?</vt:lpstr>
      <vt:lpstr>What is Affordable Housing?</vt:lpstr>
      <vt:lpstr>When is housing ‘affordable’?</vt:lpstr>
      <vt:lpstr>Why does Affordable Housing matter?</vt:lpstr>
      <vt:lpstr>What is the need for Affordable Housing?</vt:lpstr>
      <vt:lpstr>What is the need for Affordable Housing?</vt:lpstr>
      <vt:lpstr>What is the need for Affordable Housing?</vt:lpstr>
      <vt:lpstr>What is the need for Affordable Housing?</vt:lpstr>
      <vt:lpstr>What is the need for Affordable Housing?</vt:lpstr>
      <vt:lpstr>What is the need for Affordable Housing?</vt:lpstr>
      <vt:lpstr>What about housing diversity?</vt:lpstr>
      <vt:lpstr>What else do we know about local affordability?</vt:lpstr>
      <vt:lpstr>What are some common myths?</vt:lpstr>
      <vt:lpstr>Who lives in Affordable Housing?</vt:lpstr>
      <vt:lpstr>Who lives in Affordable Housing?</vt:lpstr>
      <vt:lpstr>Who lives in Affordable Housing?</vt:lpstr>
      <vt:lpstr>Who lives in Affordable Housing?</vt:lpstr>
      <vt:lpstr>Who lives in Affordable Housing?</vt:lpstr>
      <vt:lpstr>What does Affordable Housing look like?</vt:lpstr>
      <vt:lpstr>What does Affordable Housing look like?</vt:lpstr>
      <vt:lpstr>What does Affordable Housing look like?</vt:lpstr>
      <vt:lpstr>What does Affordable Housing look like?</vt:lpstr>
      <vt:lpstr>Will there be an impact on property values?</vt:lpstr>
      <vt:lpstr> Will there be an impact on property values?</vt:lpstr>
      <vt:lpstr> What do the neighbours think?</vt:lpstr>
      <vt:lpstr> What do the neighbours think?</vt:lpstr>
      <vt:lpstr>About [your agency]</vt:lpstr>
      <vt:lpstr>About [your agency]…</vt:lpstr>
      <vt:lpstr>About [your proposal]</vt:lpstr>
      <vt:lpstr> How can we address community concerns?</vt:lpstr>
      <vt:lpstr>PowerPoint Presentation</vt:lpstr>
    </vt:vector>
  </TitlesOfParts>
  <Company>NSW Federation of Housing Associations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Suhasini Gunatillaka</dc:creator>
  <cp:lastModifiedBy>Tom Kehoe</cp:lastModifiedBy>
  <cp:revision>5</cp:revision>
  <dcterms:created xsi:type="dcterms:W3CDTF">2015-11-13T01:22:34Z</dcterms:created>
  <dcterms:modified xsi:type="dcterms:W3CDTF">2018-04-30T06:28:02Z</dcterms:modified>
</cp:coreProperties>
</file>